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69" r:id="rId3"/>
    <p:sldId id="257" r:id="rId4"/>
    <p:sldId id="272" r:id="rId5"/>
    <p:sldId id="258" r:id="rId6"/>
    <p:sldId id="259" r:id="rId7"/>
    <p:sldId id="260" r:id="rId8"/>
    <p:sldId id="261" r:id="rId9"/>
    <p:sldId id="262" r:id="rId10"/>
    <p:sldId id="263" r:id="rId11"/>
    <p:sldId id="273" r:id="rId12"/>
    <p:sldId id="265" r:id="rId13"/>
    <p:sldId id="275" r:id="rId14"/>
    <p:sldId id="266" r:id="rId15"/>
    <p:sldId id="268" r:id="rId16"/>
    <p:sldId id="270" r:id="rId17"/>
    <p:sldId id="271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snapVertSplitter="1" vertBarState="minimized" horzBarState="maximized">
    <p:restoredLeft sz="15620"/>
    <p:restoredTop sz="86624" autoAdjust="0"/>
  </p:normalViewPr>
  <p:slideViewPr>
    <p:cSldViewPr snapToGrid="0" snapToObjects="1">
      <p:cViewPr varScale="1">
        <p:scale>
          <a:sx n="79" d="100"/>
          <a:sy n="79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1461247"/>
            <a:ext cx="9144000" cy="45291"/>
            <a:chOff x="0" y="1613647"/>
            <a:chExt cx="9144000" cy="45291"/>
          </a:xfrm>
        </p:grpSpPr>
        <p:cxnSp>
          <p:nvCxnSpPr>
            <p:cNvPr id="8" name="Straight Connector 7"/>
            <p:cNvCxnSpPr/>
            <p:nvPr/>
          </p:nvCxnSpPr>
          <p:spPr>
            <a:xfrm>
              <a:off x="0" y="1657350"/>
              <a:ext cx="9144000" cy="1588"/>
            </a:xfrm>
            <a:prstGeom prst="line">
              <a:avLst/>
            </a:prstGeom>
            <a:ln w="889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0" y="1613647"/>
              <a:ext cx="9144000" cy="15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 9"/>
          <p:cNvGrpSpPr/>
          <p:nvPr/>
        </p:nvGrpSpPr>
        <p:grpSpPr>
          <a:xfrm>
            <a:off x="0" y="4953000"/>
            <a:ext cx="9144000" cy="45291"/>
            <a:chOff x="0" y="1613647"/>
            <a:chExt cx="9144000" cy="45291"/>
          </a:xfrm>
        </p:grpSpPr>
        <p:cxnSp>
          <p:nvCxnSpPr>
            <p:cNvPr id="11" name="Straight Connector 10"/>
            <p:cNvCxnSpPr/>
            <p:nvPr/>
          </p:nvCxnSpPr>
          <p:spPr>
            <a:xfrm>
              <a:off x="0" y="1657350"/>
              <a:ext cx="9144000" cy="1588"/>
            </a:xfrm>
            <a:prstGeom prst="line">
              <a:avLst/>
            </a:prstGeom>
            <a:ln w="889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0" y="1613647"/>
              <a:ext cx="9144000" cy="15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114800" y="1572768"/>
            <a:ext cx="4910328" cy="2130552"/>
          </a:xfrm>
        </p:spPr>
        <p:txBody>
          <a:bodyPr vert="horz" lIns="91440" tIns="45720" rIns="91440" bIns="45720" rtlCol="0" anchor="b" anchorCtr="0">
            <a:norm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800" b="1" kern="1200">
                <a:solidFill>
                  <a:schemeClr val="tx1"/>
                </a:solidFill>
                <a:effectLst>
                  <a:outerShdw blurRad="50800" dist="50800" dir="2700000" algn="tl" rotWithShape="0">
                    <a:schemeClr val="bg1">
                      <a:alpha val="3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14800" y="3711388"/>
            <a:ext cx="4910328" cy="886968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" pitchFamily="2" charset="2"/>
              <a:buNone/>
              <a:defRPr sz="2400" b="1" kern="1200">
                <a:solidFill>
                  <a:schemeClr val="tx1">
                    <a:tint val="75000"/>
                  </a:schemeClr>
                </a:solidFill>
                <a:effectLst>
                  <a:outerShdw blurRad="50800" dist="50800" dir="270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9D8B1-C877-2C41-A1F3-B3901057F6FF}" type="datetimeFigureOut">
              <a:rPr lang="en-US" smtClean="0"/>
              <a:pPr/>
              <a:t>6/20/2011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F4A42-63B3-524A-A028-9A445AE2786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Oval 19"/>
          <p:cNvSpPr>
            <a:spLocks noChangeAspect="1"/>
          </p:cNvSpPr>
          <p:nvPr/>
        </p:nvSpPr>
        <p:spPr>
          <a:xfrm>
            <a:off x="121024" y="85165"/>
            <a:ext cx="4433047" cy="4433047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5000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8400000" scaled="0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chilly" dir="t">
              <a:rot lat="0" lon="0" rev="16800000"/>
            </a:lightRig>
          </a:scene3d>
          <a:sp3d>
            <a:bevelT w="127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4" name="Oval 33"/>
          <p:cNvSpPr/>
          <p:nvPr/>
        </p:nvSpPr>
        <p:spPr>
          <a:xfrm>
            <a:off x="179294" y="112058"/>
            <a:ext cx="4201255" cy="4201255"/>
          </a:xfrm>
          <a:prstGeom prst="ellipse">
            <a:avLst/>
          </a:prstGeom>
          <a:gradFill flip="none" rotWithShape="1">
            <a:gsLst>
              <a:gs pos="0">
                <a:schemeClr val="accent2">
                  <a:alpha val="30000"/>
                </a:schemeClr>
              </a:gs>
              <a:gs pos="100000">
                <a:schemeClr val="accent2">
                  <a:lumMod val="75000"/>
                  <a:alpha val="30000"/>
                </a:schemeClr>
              </a:gs>
            </a:gsLst>
            <a:lin ang="2700000" scaled="1"/>
            <a:tileRect/>
          </a:gradFill>
          <a:ln>
            <a:noFill/>
          </a:ln>
          <a:effectLst>
            <a:innerShdw blurRad="38100" dist="12700" dir="27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5" name="Oval 34"/>
          <p:cNvSpPr/>
          <p:nvPr/>
        </p:nvSpPr>
        <p:spPr>
          <a:xfrm>
            <a:off x="264460" y="138952"/>
            <a:ext cx="3988777" cy="4056383"/>
          </a:xfrm>
          <a:prstGeom prst="ellipse">
            <a:avLst/>
          </a:prstGeom>
          <a:gradFill flip="none" rotWithShape="1">
            <a:gsLst>
              <a:gs pos="0">
                <a:schemeClr val="accent2">
                  <a:alpha val="30000"/>
                </a:schemeClr>
              </a:gs>
              <a:gs pos="100000">
                <a:schemeClr val="accent2">
                  <a:lumMod val="75000"/>
                  <a:alpha val="30000"/>
                </a:schemeClr>
              </a:gs>
            </a:gsLst>
            <a:lin ang="2700000" scaled="1"/>
            <a:tileRect/>
          </a:gradFill>
          <a:ln>
            <a:noFill/>
          </a:ln>
          <a:effectLst>
            <a:innerShdw blurRad="38100" dist="12700" dir="27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7" name="Oval 36"/>
          <p:cNvSpPr/>
          <p:nvPr/>
        </p:nvSpPr>
        <p:spPr>
          <a:xfrm>
            <a:off x="264460" y="138953"/>
            <a:ext cx="3897026" cy="3897026"/>
          </a:xfrm>
          <a:prstGeom prst="ellipse">
            <a:avLst/>
          </a:prstGeom>
          <a:gradFill flip="none" rotWithShape="1">
            <a:gsLst>
              <a:gs pos="0">
                <a:schemeClr val="accent2">
                  <a:alpha val="30000"/>
                </a:schemeClr>
              </a:gs>
              <a:gs pos="100000">
                <a:schemeClr val="accent2">
                  <a:lumMod val="75000"/>
                  <a:alpha val="30000"/>
                </a:schemeClr>
              </a:gs>
            </a:gsLst>
            <a:lin ang="2700000" scaled="1"/>
            <a:tileRect/>
          </a:gradFill>
          <a:ln>
            <a:noFill/>
          </a:ln>
          <a:effectLst>
            <a:innerShdw blurRad="127000" dist="63500" dir="162000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1178859"/>
            <a:ext cx="9144000" cy="45291"/>
            <a:chOff x="0" y="1613647"/>
            <a:chExt cx="9144000" cy="45291"/>
          </a:xfrm>
        </p:grpSpPr>
        <p:cxnSp>
          <p:nvCxnSpPr>
            <p:cNvPr id="10" name="Straight Connector 9"/>
            <p:cNvCxnSpPr/>
            <p:nvPr/>
          </p:nvCxnSpPr>
          <p:spPr>
            <a:xfrm>
              <a:off x="0" y="1657350"/>
              <a:ext cx="9144000" cy="1588"/>
            </a:xfrm>
            <a:prstGeom prst="line">
              <a:avLst/>
            </a:prstGeom>
            <a:ln w="889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0" y="1613647"/>
              <a:ext cx="9144000" cy="15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oup 11"/>
          <p:cNvGrpSpPr/>
          <p:nvPr/>
        </p:nvGrpSpPr>
        <p:grpSpPr>
          <a:xfrm>
            <a:off x="0" y="5715000"/>
            <a:ext cx="9144000" cy="45291"/>
            <a:chOff x="0" y="1613647"/>
            <a:chExt cx="9144000" cy="45291"/>
          </a:xfrm>
        </p:grpSpPr>
        <p:cxnSp>
          <p:nvCxnSpPr>
            <p:cNvPr id="13" name="Straight Connector 12"/>
            <p:cNvCxnSpPr/>
            <p:nvPr/>
          </p:nvCxnSpPr>
          <p:spPr>
            <a:xfrm>
              <a:off x="0" y="1657350"/>
              <a:ext cx="9144000" cy="1588"/>
            </a:xfrm>
            <a:prstGeom prst="line">
              <a:avLst/>
            </a:prstGeom>
            <a:ln w="889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>
              <a:off x="0" y="1613647"/>
              <a:ext cx="9144000" cy="15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0"/>
            <a:ext cx="3581400" cy="1252538"/>
          </a:xfrm>
        </p:spPr>
        <p:txBody>
          <a:bodyPr anchor="b">
            <a:normAutofit/>
          </a:bodyPr>
          <a:lstStyle>
            <a:lvl1pPr algn="l">
              <a:defRPr sz="36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895600"/>
            <a:ext cx="3581400" cy="2438400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9D8B1-C877-2C41-A1F3-B3901057F6FF}" type="datetimeFigureOut">
              <a:rPr lang="en-US" smtClean="0"/>
              <a:pPr/>
              <a:t>6/20/2011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F4A42-63B3-524A-A028-9A445AE2786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Oval 7"/>
          <p:cNvSpPr>
            <a:spLocks noChangeAspect="1"/>
          </p:cNvSpPr>
          <p:nvPr/>
        </p:nvSpPr>
        <p:spPr>
          <a:xfrm>
            <a:off x="4285131" y="1116106"/>
            <a:ext cx="4724400" cy="4724400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5000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8400000" scaled="0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chilly" dir="t">
              <a:rot lat="0" lon="0" rev="16800000"/>
            </a:lightRig>
          </a:scene3d>
          <a:sp3d>
            <a:bevelT w="127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3386" y="1148001"/>
            <a:ext cx="4434840" cy="4434987"/>
          </a:xfrm>
          <a:prstGeom prst="ellipse">
            <a:avLst/>
          </a:prstGeom>
          <a:effectLst>
            <a:innerShdw blurRad="63500" dist="50800" dir="18900000">
              <a:prstClr val="black">
                <a:alpha val="30000"/>
              </a:prstClr>
            </a:innerShdw>
          </a:effectLst>
        </p:spPr>
        <p:txBody>
          <a:bodyPr vert="horz" lIns="91440" tIns="45720" rIns="91440" bIns="45720" rtlCol="0">
            <a:normAutofit/>
          </a:bodyPr>
          <a:lstStyle>
            <a:lvl1pPr marL="342900" indent="-342900" algn="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" pitchFamily="2" charset="2"/>
              <a:buNone/>
              <a:defRPr sz="1800" b="1" kern="1200">
                <a:solidFill>
                  <a:schemeClr val="tx1"/>
                </a:solidFill>
                <a:effectLst>
                  <a:outerShdw blurRad="50800" dist="50800" dir="270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9D8B1-C877-2C41-A1F3-B3901057F6FF}" type="datetimeFigureOut">
              <a:rPr lang="en-US" smtClean="0"/>
              <a:pPr/>
              <a:t>6/20/2011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F4A42-63B3-524A-A028-9A445AE27865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0" y="1584169"/>
            <a:ext cx="9144000" cy="45291"/>
            <a:chOff x="0" y="1613647"/>
            <a:chExt cx="9144000" cy="45291"/>
          </a:xfrm>
        </p:grpSpPr>
        <p:cxnSp>
          <p:nvCxnSpPr>
            <p:cNvPr id="8" name="Straight Connector 7"/>
            <p:cNvCxnSpPr/>
            <p:nvPr/>
          </p:nvCxnSpPr>
          <p:spPr>
            <a:xfrm>
              <a:off x="0" y="1657350"/>
              <a:ext cx="9144000" cy="1588"/>
            </a:xfrm>
            <a:prstGeom prst="line">
              <a:avLst/>
            </a:prstGeom>
            <a:ln w="889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0" y="1613647"/>
              <a:ext cx="9144000" cy="15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556500" y="609600"/>
            <a:ext cx="1587500" cy="55165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629400" cy="55165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56499" y="6356350"/>
            <a:ext cx="1148229" cy="365125"/>
          </a:xfrm>
        </p:spPr>
        <p:txBody>
          <a:bodyPr/>
          <a:lstStyle/>
          <a:p>
            <a:fld id="{60A9D8B1-C877-2C41-A1F3-B3901057F6FF}" type="datetimeFigureOut">
              <a:rPr lang="en-US" smtClean="0"/>
              <a:pPr/>
              <a:t>6/20/2011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F4A42-63B3-524A-A028-9A445AE27865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 rot="5400000">
            <a:off x="4065260" y="3406355"/>
            <a:ext cx="6858000" cy="45291"/>
            <a:chOff x="0" y="1613647"/>
            <a:chExt cx="9144000" cy="45291"/>
          </a:xfrm>
        </p:grpSpPr>
        <p:cxnSp>
          <p:nvCxnSpPr>
            <p:cNvPr id="8" name="Straight Connector 7"/>
            <p:cNvCxnSpPr/>
            <p:nvPr/>
          </p:nvCxnSpPr>
          <p:spPr>
            <a:xfrm>
              <a:off x="0" y="1657350"/>
              <a:ext cx="9144000" cy="1588"/>
            </a:xfrm>
            <a:prstGeom prst="line">
              <a:avLst/>
            </a:prstGeom>
            <a:ln w="889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0" y="1613647"/>
              <a:ext cx="9144000" cy="15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2000"/>
              </a:spcBef>
              <a:defRPr/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>
              <a:spcBef>
                <a:spcPts val="600"/>
              </a:spcBef>
              <a:defRPr/>
            </a:lvl4pPr>
            <a:lvl5pPr>
              <a:spcBef>
                <a:spcPts val="600"/>
              </a:spcBef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9D8B1-C877-2C41-A1F3-B3901057F6FF}" type="datetimeFigureOut">
              <a:rPr lang="en-US" smtClean="0"/>
              <a:pPr/>
              <a:t>6/20/2011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F4A42-63B3-524A-A028-9A445AE27865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10"/>
          <p:cNvGrpSpPr/>
          <p:nvPr/>
        </p:nvGrpSpPr>
        <p:grpSpPr>
          <a:xfrm>
            <a:off x="0" y="1584169"/>
            <a:ext cx="9144000" cy="45291"/>
            <a:chOff x="0" y="1613647"/>
            <a:chExt cx="9144000" cy="45291"/>
          </a:xfrm>
        </p:grpSpPr>
        <p:cxnSp>
          <p:nvCxnSpPr>
            <p:cNvPr id="8" name="Straight Connector 7"/>
            <p:cNvCxnSpPr/>
            <p:nvPr/>
          </p:nvCxnSpPr>
          <p:spPr>
            <a:xfrm>
              <a:off x="0" y="1657350"/>
              <a:ext cx="9144000" cy="1588"/>
            </a:xfrm>
            <a:prstGeom prst="line">
              <a:avLst/>
            </a:prstGeom>
            <a:ln w="889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0" y="1613647"/>
              <a:ext cx="9144000" cy="15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6"/>
          <p:cNvGrpSpPr/>
          <p:nvPr/>
        </p:nvGrpSpPr>
        <p:grpSpPr>
          <a:xfrm>
            <a:off x="0" y="1461247"/>
            <a:ext cx="9144000" cy="45291"/>
            <a:chOff x="0" y="1613647"/>
            <a:chExt cx="9144000" cy="45291"/>
          </a:xfrm>
        </p:grpSpPr>
        <p:cxnSp>
          <p:nvCxnSpPr>
            <p:cNvPr id="8" name="Straight Connector 7"/>
            <p:cNvCxnSpPr/>
            <p:nvPr/>
          </p:nvCxnSpPr>
          <p:spPr>
            <a:xfrm>
              <a:off x="0" y="1657350"/>
              <a:ext cx="9144000" cy="1588"/>
            </a:xfrm>
            <a:prstGeom prst="line">
              <a:avLst/>
            </a:prstGeom>
            <a:ln w="889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0" y="1613647"/>
              <a:ext cx="9144000" cy="15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9"/>
          <p:cNvGrpSpPr/>
          <p:nvPr/>
        </p:nvGrpSpPr>
        <p:grpSpPr>
          <a:xfrm>
            <a:off x="0" y="4953000"/>
            <a:ext cx="9144000" cy="45291"/>
            <a:chOff x="0" y="1613647"/>
            <a:chExt cx="9144000" cy="45291"/>
          </a:xfrm>
        </p:grpSpPr>
        <p:cxnSp>
          <p:nvCxnSpPr>
            <p:cNvPr id="11" name="Straight Connector 10"/>
            <p:cNvCxnSpPr/>
            <p:nvPr/>
          </p:nvCxnSpPr>
          <p:spPr>
            <a:xfrm>
              <a:off x="0" y="1657350"/>
              <a:ext cx="9144000" cy="1588"/>
            </a:xfrm>
            <a:prstGeom prst="line">
              <a:avLst/>
            </a:prstGeom>
            <a:ln w="889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0" y="1613647"/>
              <a:ext cx="9144000" cy="15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65376" y="1573306"/>
            <a:ext cx="3653117" cy="2133600"/>
          </a:xfrm>
        </p:spPr>
        <p:txBody>
          <a:bodyPr anchor="b" anchorCtr="0"/>
          <a:lstStyle>
            <a:lvl1pPr algn="r"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65376" y="3998259"/>
            <a:ext cx="3653117" cy="883024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9D8B1-C877-2C41-A1F3-B3901057F6FF}" type="datetimeFigureOut">
              <a:rPr lang="en-US" smtClean="0"/>
              <a:pPr/>
              <a:t>6/20/2011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6" name="Oval 15"/>
          <p:cNvSpPr>
            <a:spLocks noChangeAspect="1"/>
          </p:cNvSpPr>
          <p:nvPr/>
        </p:nvSpPr>
        <p:spPr>
          <a:xfrm>
            <a:off x="134471" y="685800"/>
            <a:ext cx="5268049" cy="5268049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5000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8400000" scaled="0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chilly" dir="t">
              <a:rot lat="0" lon="0" rev="16800000"/>
            </a:lightRig>
          </a:scene3d>
          <a:sp3d>
            <a:bevelT w="127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Oval 16"/>
          <p:cNvSpPr/>
          <p:nvPr/>
        </p:nvSpPr>
        <p:spPr>
          <a:xfrm>
            <a:off x="229676" y="712694"/>
            <a:ext cx="4983480" cy="4983480"/>
          </a:xfrm>
          <a:prstGeom prst="ellipse">
            <a:avLst/>
          </a:prstGeom>
          <a:gradFill flip="none" rotWithShape="1">
            <a:gsLst>
              <a:gs pos="0">
                <a:schemeClr val="accent2">
                  <a:alpha val="30000"/>
                </a:schemeClr>
              </a:gs>
              <a:gs pos="100000">
                <a:schemeClr val="accent2">
                  <a:lumMod val="75000"/>
                  <a:alpha val="30000"/>
                </a:schemeClr>
              </a:gs>
            </a:gsLst>
            <a:lin ang="2700000" scaled="1"/>
            <a:tileRect/>
          </a:gradFill>
          <a:ln>
            <a:noFill/>
          </a:ln>
          <a:effectLst>
            <a:innerShdw blurRad="38100" dist="12700" dir="27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Picture Placeholder 24"/>
          <p:cNvSpPr>
            <a:spLocks noGrp="1"/>
          </p:cNvSpPr>
          <p:nvPr>
            <p:ph type="pic" sz="quarter" idx="13"/>
          </p:nvPr>
        </p:nvSpPr>
        <p:spPr>
          <a:xfrm>
            <a:off x="241232" y="716992"/>
            <a:ext cx="4906459" cy="4852935"/>
          </a:xfrm>
          <a:prstGeom prst="ellipse">
            <a:avLst/>
          </a:prstGeom>
          <a:effectLst>
            <a:innerShdw blurRad="63500" dist="50800" dir="16200000">
              <a:prstClr val="black">
                <a:alpha val="30000"/>
              </a:prstClr>
            </a:innerShdw>
          </a:effectLst>
        </p:spPr>
        <p:txBody>
          <a:bodyPr>
            <a:normAutofit/>
          </a:bodyPr>
          <a:lstStyle>
            <a:lvl1pPr algn="r">
              <a:buNone/>
              <a:defRPr sz="1800"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33600"/>
            <a:ext cx="8228013" cy="1362075"/>
          </a:xfrm>
        </p:spPr>
        <p:txBody>
          <a:bodyPr anchor="b" anchorCtr="0">
            <a:normAutofit/>
          </a:bodyPr>
          <a:lstStyle>
            <a:lvl1pPr algn="ctr">
              <a:defRPr sz="4800" b="1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529013"/>
            <a:ext cx="8228013" cy="1347787"/>
          </a:xfrm>
        </p:spPr>
        <p:txBody>
          <a:bodyPr anchor="t" anchorCtr="0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9D8B1-C877-2C41-A1F3-B3901057F6FF}" type="datetimeFigureOut">
              <a:rPr lang="en-US" smtClean="0"/>
              <a:pPr/>
              <a:t>6/20/2011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F4A42-63B3-524A-A028-9A445AE27865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7"/>
          <p:cNvGrpSpPr/>
          <p:nvPr/>
        </p:nvGrpSpPr>
        <p:grpSpPr>
          <a:xfrm>
            <a:off x="0" y="1447800"/>
            <a:ext cx="9144000" cy="45291"/>
            <a:chOff x="0" y="1613647"/>
            <a:chExt cx="9144000" cy="45291"/>
          </a:xfrm>
        </p:grpSpPr>
        <p:cxnSp>
          <p:nvCxnSpPr>
            <p:cNvPr id="9" name="Straight Connector 8"/>
            <p:cNvCxnSpPr/>
            <p:nvPr/>
          </p:nvCxnSpPr>
          <p:spPr>
            <a:xfrm>
              <a:off x="0" y="1657350"/>
              <a:ext cx="9144000" cy="1588"/>
            </a:xfrm>
            <a:prstGeom prst="line">
              <a:avLst/>
            </a:prstGeom>
            <a:ln w="889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0" y="1613647"/>
              <a:ext cx="9144000" cy="15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10"/>
          <p:cNvGrpSpPr/>
          <p:nvPr/>
        </p:nvGrpSpPr>
        <p:grpSpPr>
          <a:xfrm>
            <a:off x="0" y="4939553"/>
            <a:ext cx="9144000" cy="45291"/>
            <a:chOff x="0" y="1613647"/>
            <a:chExt cx="9144000" cy="45291"/>
          </a:xfrm>
        </p:grpSpPr>
        <p:cxnSp>
          <p:nvCxnSpPr>
            <p:cNvPr id="12" name="Straight Connector 11"/>
            <p:cNvCxnSpPr/>
            <p:nvPr/>
          </p:nvCxnSpPr>
          <p:spPr>
            <a:xfrm>
              <a:off x="0" y="1657350"/>
              <a:ext cx="9144000" cy="1588"/>
            </a:xfrm>
            <a:prstGeom prst="line">
              <a:avLst/>
            </a:prstGeom>
            <a:ln w="889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0" y="1613647"/>
              <a:ext cx="9144000" cy="15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057401"/>
            <a:ext cx="3931920" cy="398032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4880" y="2057401"/>
            <a:ext cx="3931920" cy="398032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9D8B1-C877-2C41-A1F3-B3901057F6FF}" type="datetimeFigureOut">
              <a:rPr lang="en-US" smtClean="0"/>
              <a:pPr/>
              <a:t>6/20/2011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F4A42-63B3-524A-A028-9A445AE27865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16"/>
          <p:cNvGrpSpPr/>
          <p:nvPr/>
        </p:nvGrpSpPr>
        <p:grpSpPr>
          <a:xfrm>
            <a:off x="0" y="1584169"/>
            <a:ext cx="9144000" cy="45291"/>
            <a:chOff x="0" y="1613647"/>
            <a:chExt cx="9144000" cy="45291"/>
          </a:xfrm>
        </p:grpSpPr>
        <p:cxnSp>
          <p:nvCxnSpPr>
            <p:cNvPr id="18" name="Straight Connector 17"/>
            <p:cNvCxnSpPr/>
            <p:nvPr/>
          </p:nvCxnSpPr>
          <p:spPr>
            <a:xfrm>
              <a:off x="0" y="1657350"/>
              <a:ext cx="9144000" cy="1588"/>
            </a:xfrm>
            <a:prstGeom prst="line">
              <a:avLst/>
            </a:prstGeom>
            <a:ln w="889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0" y="1613647"/>
              <a:ext cx="9144000" cy="15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1584169"/>
            <a:ext cx="9144000" cy="45291"/>
            <a:chOff x="0" y="1613647"/>
            <a:chExt cx="9144000" cy="45291"/>
          </a:xfrm>
        </p:grpSpPr>
        <p:cxnSp>
          <p:nvCxnSpPr>
            <p:cNvPr id="11" name="Straight Connector 10"/>
            <p:cNvCxnSpPr/>
            <p:nvPr/>
          </p:nvCxnSpPr>
          <p:spPr>
            <a:xfrm>
              <a:off x="0" y="1657350"/>
              <a:ext cx="9144000" cy="1588"/>
            </a:xfrm>
            <a:prstGeom prst="line">
              <a:avLst/>
            </a:prstGeom>
            <a:ln w="889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0" y="1613647"/>
              <a:ext cx="9144000" cy="15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34670"/>
            <a:ext cx="3931920" cy="744071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2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514600"/>
            <a:ext cx="3931920" cy="3523129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734670"/>
            <a:ext cx="3931920" cy="744071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2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514600"/>
            <a:ext cx="3931920" cy="3523129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9D8B1-C877-2C41-A1F3-B3901057F6FF}" type="datetimeFigureOut">
              <a:rPr lang="en-US" smtClean="0"/>
              <a:pPr/>
              <a:t>6/20/2011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F4A42-63B3-524A-A028-9A445AE278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9D8B1-C877-2C41-A1F3-B3901057F6FF}" type="datetimeFigureOut">
              <a:rPr lang="en-US" smtClean="0"/>
              <a:pPr/>
              <a:t>6/20/2011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F4A42-63B3-524A-A028-9A445AE27865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6" name="Group 6"/>
          <p:cNvGrpSpPr/>
          <p:nvPr/>
        </p:nvGrpSpPr>
        <p:grpSpPr>
          <a:xfrm>
            <a:off x="0" y="1584169"/>
            <a:ext cx="9144000" cy="45291"/>
            <a:chOff x="0" y="1613647"/>
            <a:chExt cx="9144000" cy="45291"/>
          </a:xfrm>
        </p:grpSpPr>
        <p:cxnSp>
          <p:nvCxnSpPr>
            <p:cNvPr id="8" name="Straight Connector 7"/>
            <p:cNvCxnSpPr/>
            <p:nvPr/>
          </p:nvCxnSpPr>
          <p:spPr>
            <a:xfrm>
              <a:off x="0" y="1657350"/>
              <a:ext cx="9144000" cy="1588"/>
            </a:xfrm>
            <a:prstGeom prst="line">
              <a:avLst/>
            </a:prstGeom>
            <a:ln w="889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0" y="1613647"/>
              <a:ext cx="9144000" cy="15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9D8B1-C877-2C41-A1F3-B3901057F6FF}" type="datetimeFigureOut">
              <a:rPr lang="en-US" smtClean="0"/>
              <a:pPr/>
              <a:t>6/20/2011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F4A42-63B3-524A-A028-9A445AE278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658906"/>
            <a:ext cx="3602039" cy="1162050"/>
          </a:xfrm>
        </p:spPr>
        <p:txBody>
          <a:bodyPr anchor="b">
            <a:normAutofit/>
          </a:bodyPr>
          <a:lstStyle>
            <a:lvl1pPr algn="ctr">
              <a:defRPr sz="36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73388" y="273051"/>
            <a:ext cx="4206240" cy="57785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199" y="1905001"/>
            <a:ext cx="3602039" cy="3733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9D8B1-C877-2C41-A1F3-B3901057F6FF}" type="datetimeFigureOut">
              <a:rPr lang="en-US" smtClean="0"/>
              <a:pPr/>
              <a:t>6/20/2011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F4A42-63B3-524A-A028-9A445AE278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057401"/>
            <a:ext cx="8229600" cy="3962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7112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A9D8B1-C877-2C41-A1F3-B3901057F6FF}" type="datetimeFigureOut">
              <a:rPr lang="en-US" smtClean="0"/>
              <a:pPr/>
              <a:t>6/20/2011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267200" y="6356350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8F4A42-63B3-524A-A028-9A445AE2786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800" b="1" kern="1200">
          <a:solidFill>
            <a:schemeClr val="tx1"/>
          </a:solidFill>
          <a:effectLst>
            <a:outerShdw blurRad="50800" dist="50800" dir="2700000" algn="tl" rotWithShape="0">
              <a:schemeClr val="bg1">
                <a:alpha val="30000"/>
              </a:scheme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Wingdings" pitchFamily="2" charset="2"/>
        <a:buChar char=""/>
        <a:defRPr sz="2400" b="1" kern="1200">
          <a:solidFill>
            <a:schemeClr val="tx1"/>
          </a:solidFill>
          <a:effectLst>
            <a:outerShdw blurRad="50800" dist="50800" dir="270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ct val="20000"/>
        </a:spcBef>
        <a:buClr>
          <a:schemeClr val="accent2"/>
        </a:buClr>
        <a:buSzPct val="90000"/>
        <a:buFont typeface="Wingdings" pitchFamily="2" charset="2"/>
        <a:buChar char=""/>
        <a:defRPr sz="2200" b="1" kern="1200">
          <a:solidFill>
            <a:schemeClr val="tx1"/>
          </a:solidFill>
          <a:effectLst>
            <a:outerShdw blurRad="50800" dist="50800" dir="270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2pPr>
      <a:lvl3pPr marL="1035050" indent="-34925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Wingdings" pitchFamily="2" charset="2"/>
        <a:buChar char=""/>
        <a:defRPr sz="2000" b="1" kern="1200">
          <a:solidFill>
            <a:schemeClr val="tx1"/>
          </a:solidFill>
          <a:effectLst>
            <a:outerShdw blurRad="50800" dist="50800" dir="270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3pPr>
      <a:lvl4pPr marL="1371600" indent="-336550" algn="l" defTabSz="914400" rtl="0" eaLnBrk="1" latinLnBrk="0" hangingPunct="1">
        <a:spcBef>
          <a:spcPct val="20000"/>
        </a:spcBef>
        <a:buClr>
          <a:schemeClr val="accent2"/>
        </a:buClr>
        <a:buSzPct val="90000"/>
        <a:buFont typeface="Wingdings" pitchFamily="2" charset="2"/>
        <a:buChar char=""/>
        <a:defRPr sz="1800" b="1" kern="1200">
          <a:solidFill>
            <a:schemeClr val="tx1"/>
          </a:solidFill>
          <a:effectLst>
            <a:outerShdw blurRad="50800" dist="50800" dir="270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4pPr>
      <a:lvl5pPr marL="1720850" indent="-34925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Wingdings" pitchFamily="2" charset="2"/>
        <a:buChar char=""/>
        <a:defRPr sz="1800" b="1" kern="1200">
          <a:solidFill>
            <a:schemeClr val="tx1"/>
          </a:solidFill>
          <a:effectLst>
            <a:outerShdw blurRad="50800" dist="50800" dir="270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Neuropathy from Toe to Head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dirty="0" smtClean="0"/>
              <a:t>Todd D Levine, MD</a:t>
            </a:r>
          </a:p>
          <a:p>
            <a:r>
              <a:rPr lang="en-US" dirty="0" smtClean="0"/>
              <a:t>Director Banner Neuropathy Center</a:t>
            </a:r>
          </a:p>
          <a:p>
            <a:r>
              <a:rPr lang="en-US" dirty="0" smtClean="0"/>
              <a:t>Phoenix Neurological Associates</a:t>
            </a:r>
          </a:p>
          <a:p>
            <a:r>
              <a:rPr lang="en-US" dirty="0" smtClean="0"/>
              <a:t>University of Arizona</a:t>
            </a:r>
          </a:p>
          <a:p>
            <a:r>
              <a:rPr lang="en-US" dirty="0" smtClean="0"/>
              <a:t>Phoenix, AZ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Cardiac Symptoms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Impaired control of heart-rate and blood pressure</a:t>
            </a:r>
          </a:p>
          <a:p>
            <a:pPr lvl="1"/>
            <a:r>
              <a:rPr lang="en-US" dirty="0" smtClean="0"/>
              <a:t>Lightheadedness</a:t>
            </a:r>
          </a:p>
          <a:p>
            <a:pPr lvl="1"/>
            <a:r>
              <a:rPr lang="en-US" dirty="0" smtClean="0"/>
              <a:t>Syncope</a:t>
            </a:r>
          </a:p>
          <a:p>
            <a:pPr lvl="1"/>
            <a:r>
              <a:rPr lang="en-US" dirty="0" smtClean="0"/>
              <a:t>Fatigue</a:t>
            </a:r>
          </a:p>
          <a:p>
            <a:pPr lvl="1"/>
            <a:r>
              <a:rPr lang="en-US" dirty="0" smtClean="0"/>
              <a:t>Palpitations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8279" y="3139879"/>
            <a:ext cx="1878796" cy="23789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Cardiac Symptoms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Evaluation often involves autonomic testing</a:t>
            </a:r>
          </a:p>
          <a:p>
            <a:r>
              <a:rPr lang="en-US" dirty="0" smtClean="0"/>
              <a:t>Tilt-table test</a:t>
            </a:r>
          </a:p>
          <a:p>
            <a:r>
              <a:rPr lang="en-US" dirty="0" smtClean="0"/>
              <a:t>Treatment</a:t>
            </a:r>
          </a:p>
          <a:p>
            <a:pPr lvl="1"/>
            <a:r>
              <a:rPr lang="en-US" dirty="0" smtClean="0"/>
              <a:t>Increase baseline blood pressure</a:t>
            </a:r>
          </a:p>
          <a:p>
            <a:pPr lvl="2"/>
            <a:r>
              <a:rPr lang="en-US" dirty="0" smtClean="0"/>
              <a:t>Stop anti-</a:t>
            </a:r>
            <a:r>
              <a:rPr lang="en-US" dirty="0" err="1" smtClean="0"/>
              <a:t>hypertensives</a:t>
            </a:r>
            <a:endParaRPr lang="en-US" dirty="0" smtClean="0"/>
          </a:p>
          <a:p>
            <a:pPr lvl="2"/>
            <a:r>
              <a:rPr lang="en-US" dirty="0" smtClean="0"/>
              <a:t>Increase fluid, salt, and caffeine intake</a:t>
            </a:r>
          </a:p>
          <a:p>
            <a:pPr lvl="2"/>
            <a:r>
              <a:rPr lang="en-US" dirty="0" smtClean="0"/>
              <a:t>Keep Head of Bed elevated at night</a:t>
            </a:r>
          </a:p>
          <a:p>
            <a:pPr lvl="2"/>
            <a:r>
              <a:rPr lang="en-US" dirty="0" smtClean="0"/>
              <a:t>Compression stockings</a:t>
            </a:r>
          </a:p>
          <a:p>
            <a:pPr lvl="2"/>
            <a:r>
              <a:rPr lang="en-US" dirty="0" smtClean="0"/>
              <a:t>Drugs to increase blood pressure</a:t>
            </a:r>
          </a:p>
          <a:p>
            <a:pPr lvl="1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Swallowing Problems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Swallowing involves a complex interplay of sensing the movement of food in the mouth and coordinating muscle movement</a:t>
            </a:r>
          </a:p>
          <a:p>
            <a:r>
              <a:rPr lang="en-US" dirty="0" err="1" smtClean="0"/>
              <a:t>Dysphagia</a:t>
            </a:r>
            <a:endParaRPr lang="en-US" dirty="0" smtClean="0"/>
          </a:p>
          <a:p>
            <a:pPr lvl="1"/>
            <a:r>
              <a:rPr lang="en-US" dirty="0" smtClean="0"/>
              <a:t>Choking</a:t>
            </a:r>
          </a:p>
          <a:p>
            <a:pPr lvl="1"/>
            <a:r>
              <a:rPr lang="en-US" dirty="0" smtClean="0"/>
              <a:t>Weight Loss</a:t>
            </a:r>
          </a:p>
          <a:p>
            <a:pPr lvl="1"/>
            <a:r>
              <a:rPr lang="en-US" dirty="0" smtClean="0"/>
              <a:t>Requires evaluation by GI or ST</a:t>
            </a:r>
          </a:p>
          <a:p>
            <a:pPr lvl="2"/>
            <a:r>
              <a:rPr lang="en-US" dirty="0" smtClean="0"/>
              <a:t>Numerous causes for </a:t>
            </a:r>
            <a:r>
              <a:rPr lang="en-US" dirty="0" err="1" smtClean="0"/>
              <a:t>dysphagia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56400" y="3454400"/>
            <a:ext cx="2387600" cy="3403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Causes of Dsyphagia</a:t>
            </a:r>
          </a:p>
        </p:txBody>
      </p:sp>
      <p:sp>
        <p:nvSpPr>
          <p:cNvPr id="18435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sz="2400" dirty="0" smtClean="0"/>
              <a:t>Head an Neck Surgery36%  </a:t>
            </a:r>
          </a:p>
          <a:p>
            <a:r>
              <a:rPr lang="en-US" sz="2400" dirty="0" smtClean="0"/>
              <a:t>Stroke                                                    29%</a:t>
            </a:r>
          </a:p>
          <a:p>
            <a:r>
              <a:rPr lang="en-US" sz="2400" dirty="0" smtClean="0"/>
              <a:t>Closed Head Injury		   7%</a:t>
            </a:r>
          </a:p>
          <a:p>
            <a:r>
              <a:rPr lang="en-US" sz="2400" dirty="0" smtClean="0"/>
              <a:t>Spinal Cord Injury		   6%</a:t>
            </a:r>
          </a:p>
          <a:p>
            <a:r>
              <a:rPr lang="en-US" sz="2400" dirty="0" smtClean="0"/>
              <a:t>Neuromuscular Disease                  6%</a:t>
            </a:r>
          </a:p>
          <a:p>
            <a:r>
              <a:rPr lang="en-US" sz="2400" dirty="0" smtClean="0"/>
              <a:t>Vocal Cord Problem		    4%</a:t>
            </a:r>
          </a:p>
          <a:p>
            <a:r>
              <a:rPr lang="en-US" sz="2400" dirty="0" err="1" smtClean="0"/>
              <a:t>Zenker’sDiverticulum</a:t>
            </a:r>
            <a:r>
              <a:rPr lang="en-US" sz="2400" dirty="0" smtClean="0"/>
              <a:t>	    2%</a:t>
            </a:r>
          </a:p>
          <a:p>
            <a:r>
              <a:rPr lang="en-US" sz="2400" dirty="0" smtClean="0"/>
              <a:t>Anxiety			 2-5%</a:t>
            </a:r>
          </a:p>
          <a:p>
            <a:pPr>
              <a:buFont typeface="Monotype Sorts" charset="2"/>
              <a:buNone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Emotional Side Effects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Depression/ Anxiety</a:t>
            </a:r>
          </a:p>
          <a:p>
            <a:pPr lvl="1"/>
            <a:r>
              <a:rPr lang="en-US" dirty="0" smtClean="0"/>
              <a:t>As many as 30% of chronic PN pts develop depression</a:t>
            </a:r>
          </a:p>
          <a:p>
            <a:pPr lvl="1"/>
            <a:r>
              <a:rPr lang="en-US" dirty="0" smtClean="0"/>
              <a:t>Treatment options</a:t>
            </a:r>
          </a:p>
          <a:p>
            <a:pPr lvl="2"/>
            <a:r>
              <a:rPr lang="en-US" dirty="0" smtClean="0"/>
              <a:t>Cognitive behavioral therapy/ Counseling</a:t>
            </a:r>
          </a:p>
          <a:p>
            <a:pPr lvl="2"/>
            <a:r>
              <a:rPr lang="en-US" dirty="0" smtClean="0"/>
              <a:t>Exercise</a:t>
            </a:r>
          </a:p>
          <a:p>
            <a:pPr lvl="2"/>
            <a:r>
              <a:rPr lang="en-US" dirty="0" smtClean="0"/>
              <a:t>Medications</a:t>
            </a:r>
          </a:p>
          <a:p>
            <a:pPr lvl="3"/>
            <a:r>
              <a:rPr lang="en-US" dirty="0" smtClean="0"/>
              <a:t>SNRI- </a:t>
            </a:r>
            <a:r>
              <a:rPr lang="en-US" dirty="0" err="1" smtClean="0"/>
              <a:t>Cymbalta</a:t>
            </a:r>
            <a:endParaRPr lang="en-US" dirty="0" smtClean="0"/>
          </a:p>
          <a:p>
            <a:pPr lvl="3"/>
            <a:r>
              <a:rPr lang="en-US" dirty="0" smtClean="0"/>
              <a:t>SSRI</a:t>
            </a:r>
          </a:p>
          <a:p>
            <a:pPr lvl="3"/>
            <a:r>
              <a:rPr lang="en-US" dirty="0" smtClean="0"/>
              <a:t>TCA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3436" y="4230712"/>
            <a:ext cx="3492500" cy="2324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Sleep Dysfunction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Very high percentage of patients have sleep problems associated with their neuropathy</a:t>
            </a:r>
          </a:p>
          <a:p>
            <a:pPr lvl="1"/>
            <a:r>
              <a:rPr lang="en-US" dirty="0" smtClean="0"/>
              <a:t>Restless legs syndrome</a:t>
            </a:r>
          </a:p>
          <a:p>
            <a:pPr lvl="1"/>
            <a:r>
              <a:rPr lang="en-US" dirty="0" smtClean="0"/>
              <a:t>Pain</a:t>
            </a:r>
          </a:p>
          <a:p>
            <a:pPr lvl="1"/>
            <a:r>
              <a:rPr lang="en-US" dirty="0" smtClean="0"/>
              <a:t>Disrupted sleep architecture</a:t>
            </a:r>
          </a:p>
          <a:p>
            <a:pPr lvl="1"/>
            <a:r>
              <a:rPr lang="en-US" dirty="0" smtClean="0"/>
              <a:t>Other causes of sleep problem	</a:t>
            </a:r>
          </a:p>
          <a:p>
            <a:pPr lvl="2"/>
            <a:r>
              <a:rPr lang="en-US" dirty="0" smtClean="0"/>
              <a:t>Sleep apnea</a:t>
            </a:r>
          </a:p>
          <a:p>
            <a:pPr lvl="2"/>
            <a:r>
              <a:rPr lang="en-US" dirty="0" smtClean="0"/>
              <a:t>Insomnia</a:t>
            </a:r>
          </a:p>
          <a:p>
            <a:pPr lvl="2"/>
            <a:r>
              <a:rPr lang="en-US" dirty="0" smtClean="0"/>
              <a:t>Need for sleep study to decide on therapy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7334" y="2870866"/>
            <a:ext cx="1790160" cy="2439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Medication side effects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Antidepressants</a:t>
            </a:r>
          </a:p>
          <a:p>
            <a:pPr lvl="1"/>
            <a:r>
              <a:rPr lang="en-US" dirty="0" smtClean="0"/>
              <a:t>Mood change</a:t>
            </a:r>
          </a:p>
          <a:p>
            <a:pPr lvl="1"/>
            <a:r>
              <a:rPr lang="en-US" dirty="0" smtClean="0"/>
              <a:t>Nausea</a:t>
            </a:r>
          </a:p>
          <a:p>
            <a:pPr lvl="1"/>
            <a:r>
              <a:rPr lang="en-US" dirty="0" smtClean="0"/>
              <a:t>Thinking differently</a:t>
            </a:r>
          </a:p>
          <a:p>
            <a:r>
              <a:rPr lang="en-US" dirty="0" smtClean="0"/>
              <a:t>Anticonvulsants</a:t>
            </a:r>
          </a:p>
          <a:p>
            <a:pPr lvl="1"/>
            <a:r>
              <a:rPr lang="en-US" dirty="0" smtClean="0"/>
              <a:t>Dizziness</a:t>
            </a:r>
          </a:p>
          <a:p>
            <a:pPr lvl="1"/>
            <a:r>
              <a:rPr lang="en-US" dirty="0" smtClean="0"/>
              <a:t>Sleepiness</a:t>
            </a:r>
          </a:p>
          <a:p>
            <a:pPr lvl="1"/>
            <a:r>
              <a:rPr lang="en-US" dirty="0" smtClean="0"/>
              <a:t>Weight gain</a:t>
            </a:r>
          </a:p>
          <a:p>
            <a:pPr lvl="1"/>
            <a:r>
              <a:rPr lang="en-US" dirty="0" smtClean="0"/>
              <a:t>Lower extremity edema</a:t>
            </a:r>
          </a:p>
          <a:p>
            <a:r>
              <a:rPr lang="en-US" dirty="0" smtClean="0"/>
              <a:t>Opiates</a:t>
            </a:r>
          </a:p>
          <a:p>
            <a:pPr lvl="1"/>
            <a:r>
              <a:rPr lang="en-US" dirty="0" smtClean="0"/>
              <a:t>Addiction/ Tolerance</a:t>
            </a:r>
          </a:p>
          <a:p>
            <a:pPr lvl="1"/>
            <a:r>
              <a:rPr lang="en-US" dirty="0" smtClean="0"/>
              <a:t>Thinking differences</a:t>
            </a:r>
          </a:p>
          <a:p>
            <a:pPr lvl="1"/>
            <a:r>
              <a:rPr lang="en-US" dirty="0" smtClean="0"/>
              <a:t>Constipation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Not every symptom is always related to your neuropathy</a:t>
            </a:r>
          </a:p>
          <a:p>
            <a:r>
              <a:rPr lang="en-US" dirty="0" smtClean="0"/>
              <a:t>Individual symptoms can be managed and treated</a:t>
            </a:r>
          </a:p>
          <a:p>
            <a:r>
              <a:rPr lang="en-US" dirty="0" smtClean="0"/>
              <a:t>They need to be diagnosed accurately</a:t>
            </a:r>
          </a:p>
          <a:p>
            <a:r>
              <a:rPr lang="en-US" dirty="0" smtClean="0"/>
              <a:t>Many can be managed without additional medications and therefore without additional side effects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The Peripheral Nervous System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Sensory</a:t>
            </a:r>
          </a:p>
          <a:p>
            <a:endParaRPr lang="en-US" dirty="0" smtClean="0"/>
          </a:p>
          <a:p>
            <a:r>
              <a:rPr lang="en-US" dirty="0" smtClean="0"/>
              <a:t>Motor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Autonomic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1284" y="4264935"/>
            <a:ext cx="2682215" cy="224222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1800" y="1757363"/>
            <a:ext cx="3746500" cy="2171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Neuropathic Symptoms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Loss of sensation</a:t>
            </a:r>
          </a:p>
          <a:p>
            <a:r>
              <a:rPr lang="en-US" dirty="0" smtClean="0"/>
              <a:t>Pain: burning, stabbing, tingling</a:t>
            </a:r>
          </a:p>
          <a:p>
            <a:r>
              <a:rPr lang="en-US" dirty="0" smtClean="0"/>
              <a:t>Weakness</a:t>
            </a:r>
          </a:p>
          <a:p>
            <a:r>
              <a:rPr lang="en-US" dirty="0" smtClean="0"/>
              <a:t>Balance difficulties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5400" y="3434038"/>
            <a:ext cx="3581400" cy="30527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Neuropathic Symptoms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Treatment</a:t>
            </a:r>
          </a:p>
          <a:p>
            <a:pPr lvl="1"/>
            <a:r>
              <a:rPr lang="en-US" dirty="0" smtClean="0"/>
              <a:t>Prescription medications</a:t>
            </a:r>
          </a:p>
          <a:p>
            <a:pPr lvl="2"/>
            <a:r>
              <a:rPr lang="en-US" dirty="0" smtClean="0"/>
              <a:t>Anticonvulsants- </a:t>
            </a:r>
            <a:r>
              <a:rPr lang="en-US" dirty="0" err="1" smtClean="0"/>
              <a:t>Gabapentin</a:t>
            </a:r>
            <a:r>
              <a:rPr lang="en-US" dirty="0" smtClean="0"/>
              <a:t>, </a:t>
            </a:r>
            <a:r>
              <a:rPr lang="en-US" dirty="0" err="1" smtClean="0"/>
              <a:t>Lyrica</a:t>
            </a:r>
            <a:endParaRPr lang="en-US" dirty="0" smtClean="0"/>
          </a:p>
          <a:p>
            <a:pPr lvl="2"/>
            <a:r>
              <a:rPr lang="en-US" dirty="0" smtClean="0"/>
              <a:t>Antidepressants- </a:t>
            </a:r>
            <a:r>
              <a:rPr lang="en-US" dirty="0" err="1" smtClean="0"/>
              <a:t>Cymbalta</a:t>
            </a:r>
            <a:endParaRPr lang="en-US" dirty="0" smtClean="0"/>
          </a:p>
          <a:p>
            <a:pPr lvl="2"/>
            <a:r>
              <a:rPr lang="en-US" dirty="0" smtClean="0"/>
              <a:t>Pain medications</a:t>
            </a:r>
          </a:p>
          <a:p>
            <a:pPr lvl="1"/>
            <a:r>
              <a:rPr lang="en-US" dirty="0" smtClean="0"/>
              <a:t>Nutritional Supplements</a:t>
            </a:r>
          </a:p>
          <a:p>
            <a:pPr lvl="1"/>
            <a:r>
              <a:rPr lang="en-US" dirty="0" smtClean="0"/>
              <a:t>Infrared Light Therapy</a:t>
            </a:r>
          </a:p>
          <a:p>
            <a:pPr lvl="1"/>
            <a:r>
              <a:rPr lang="en-US" dirty="0" smtClean="0"/>
              <a:t>Magnetic Stimulation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Neuropathic Symptoms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Imperative to be protective of your feet with loss of feeling</a:t>
            </a:r>
          </a:p>
          <a:p>
            <a:r>
              <a:rPr lang="en-US" dirty="0" smtClean="0"/>
              <a:t>More than 40,000 amputations per year are related to neuropathy</a:t>
            </a:r>
          </a:p>
          <a:p>
            <a:r>
              <a:rPr lang="en-US" dirty="0" smtClean="0"/>
              <a:t>Feet need to be cleaned daily</a:t>
            </a:r>
          </a:p>
          <a:p>
            <a:r>
              <a:rPr lang="en-US" dirty="0" smtClean="0"/>
              <a:t>Toe nails need to be cut weekly</a:t>
            </a:r>
          </a:p>
          <a:p>
            <a:r>
              <a:rPr lang="en-US" dirty="0" smtClean="0"/>
              <a:t>Always inspect feet</a:t>
            </a:r>
          </a:p>
          <a:p>
            <a:r>
              <a:rPr lang="en-US" dirty="0" smtClean="0"/>
              <a:t>Podiatry exams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4400" y="4991100"/>
            <a:ext cx="3149600" cy="1866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Legs Symptoms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Walking versus resting</a:t>
            </a:r>
          </a:p>
          <a:p>
            <a:pPr lvl="1"/>
            <a:r>
              <a:rPr lang="en-US" dirty="0" smtClean="0"/>
              <a:t>Many other things cause leg pain</a:t>
            </a:r>
          </a:p>
          <a:p>
            <a:pPr lvl="1"/>
            <a:r>
              <a:rPr lang="en-US" dirty="0" err="1" smtClean="0"/>
              <a:t>Radiculopathy</a:t>
            </a:r>
            <a:r>
              <a:rPr lang="en-US" dirty="0" smtClean="0"/>
              <a:t>/ </a:t>
            </a:r>
            <a:r>
              <a:rPr lang="en-US" dirty="0" err="1" smtClean="0"/>
              <a:t>Stenosis</a:t>
            </a:r>
            <a:endParaRPr lang="en-US" dirty="0" smtClean="0"/>
          </a:p>
          <a:p>
            <a:pPr lvl="2"/>
            <a:r>
              <a:rPr lang="en-US" dirty="0" smtClean="0"/>
              <a:t>Often asymmetric</a:t>
            </a:r>
          </a:p>
          <a:p>
            <a:pPr lvl="1"/>
            <a:r>
              <a:rPr lang="en-US" dirty="0" smtClean="0"/>
              <a:t>Vascular </a:t>
            </a:r>
            <a:r>
              <a:rPr lang="en-US" dirty="0" err="1" smtClean="0"/>
              <a:t>Claudication</a:t>
            </a:r>
            <a:endParaRPr lang="en-US" dirty="0" smtClean="0"/>
          </a:p>
          <a:p>
            <a:pPr lvl="2"/>
            <a:r>
              <a:rPr lang="en-US" dirty="0" smtClean="0"/>
              <a:t>Improves with rest period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Restless Leg Syndrome</a:t>
            </a:r>
          </a:p>
          <a:p>
            <a:pPr lvl="1"/>
            <a:r>
              <a:rPr lang="en-US" dirty="0" smtClean="0"/>
              <a:t>Periodic Limb Movements</a:t>
            </a:r>
          </a:p>
          <a:p>
            <a:pPr lvl="2"/>
            <a:r>
              <a:rPr lang="en-US" dirty="0" smtClean="0"/>
              <a:t>Treat with Parkinson’s meds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7600" y="2057400"/>
            <a:ext cx="2743200" cy="45418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Sexual  Symptoms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Can affect the nerves that control normal sexual function.</a:t>
            </a:r>
          </a:p>
          <a:p>
            <a:r>
              <a:rPr lang="en-US" dirty="0" smtClean="0"/>
              <a:t>Males can experience difficulty with erection or sexual climax.</a:t>
            </a:r>
          </a:p>
          <a:p>
            <a:r>
              <a:rPr lang="en-US" dirty="0" smtClean="0"/>
              <a:t>Women can experience difficulty with achieving orgasm and vaginal dryness</a:t>
            </a:r>
          </a:p>
          <a:p>
            <a:r>
              <a:rPr lang="en-US" dirty="0" smtClean="0"/>
              <a:t>Libido is generally not affected</a:t>
            </a:r>
          </a:p>
          <a:p>
            <a:r>
              <a:rPr lang="en-US" dirty="0" smtClean="0"/>
              <a:t>May respond to ED drugs</a:t>
            </a:r>
          </a:p>
          <a:p>
            <a:pPr lvl="1"/>
            <a:r>
              <a:rPr lang="en-US" dirty="0" smtClean="0"/>
              <a:t>Men and women</a:t>
            </a:r>
          </a:p>
          <a:p>
            <a:pPr lvl="1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714" y="4987636"/>
            <a:ext cx="2900285" cy="1706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Bladder Symptoms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Urinary incontinence is not a common problem</a:t>
            </a:r>
          </a:p>
          <a:p>
            <a:pPr lvl="1"/>
            <a:r>
              <a:rPr lang="en-US" dirty="0" smtClean="0"/>
              <a:t>Can lead to loss of sensation which leads to overflow incontinence</a:t>
            </a:r>
          </a:p>
          <a:p>
            <a:pPr lvl="1"/>
            <a:r>
              <a:rPr lang="en-US" dirty="0" smtClean="0"/>
              <a:t>Many other causes of urinary incontinence</a:t>
            </a:r>
          </a:p>
          <a:p>
            <a:pPr lvl="2"/>
            <a:r>
              <a:rPr lang="en-US" dirty="0" smtClean="0"/>
              <a:t>Prostate in men</a:t>
            </a:r>
          </a:p>
          <a:p>
            <a:pPr lvl="2"/>
            <a:r>
              <a:rPr lang="en-US" dirty="0" smtClean="0"/>
              <a:t>Muscle weakness in women</a:t>
            </a:r>
          </a:p>
          <a:p>
            <a:pPr lvl="2"/>
            <a:r>
              <a:rPr lang="en-US" dirty="0" smtClean="0"/>
              <a:t>Diagnose the problem</a:t>
            </a:r>
          </a:p>
          <a:p>
            <a:pPr lvl="3"/>
            <a:r>
              <a:rPr lang="en-US" dirty="0" smtClean="0"/>
              <a:t>Urologist</a:t>
            </a:r>
          </a:p>
          <a:p>
            <a:pPr lvl="3"/>
            <a:r>
              <a:rPr lang="en-US" dirty="0" err="1" smtClean="0"/>
              <a:t>Urodynamic</a:t>
            </a:r>
            <a:r>
              <a:rPr lang="en-US" dirty="0" smtClean="0"/>
              <a:t> testing</a:t>
            </a:r>
          </a:p>
          <a:p>
            <a:pPr lvl="2"/>
            <a:r>
              <a:rPr lang="en-US" dirty="0" smtClean="0"/>
              <a:t>Therapy</a:t>
            </a:r>
          </a:p>
          <a:p>
            <a:pPr lvl="3"/>
            <a:r>
              <a:rPr lang="en-US" dirty="0" err="1" smtClean="0"/>
              <a:t>Anticholinergics</a:t>
            </a:r>
            <a:endParaRPr lang="en-US" dirty="0" smtClean="0"/>
          </a:p>
          <a:p>
            <a:pPr lvl="3"/>
            <a:r>
              <a:rPr lang="en-US" dirty="0" smtClean="0"/>
              <a:t>Rarely need catheterization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4184" y="4630432"/>
            <a:ext cx="2539816" cy="22275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Gastrointestinal Symptoms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Autonomic nervous system controls the peristalsis in the gut</a:t>
            </a:r>
          </a:p>
          <a:p>
            <a:r>
              <a:rPr lang="en-US" dirty="0" smtClean="0"/>
              <a:t>Gastric stasis (lack of motility) can occur causing severe symptoms</a:t>
            </a:r>
          </a:p>
          <a:p>
            <a:pPr lvl="1"/>
            <a:r>
              <a:rPr lang="en-US" dirty="0" smtClean="0"/>
              <a:t>Many other causes for abdominal pain </a:t>
            </a:r>
          </a:p>
          <a:p>
            <a:pPr lvl="2"/>
            <a:r>
              <a:rPr lang="en-US" dirty="0" smtClean="0"/>
              <a:t>GI evaluation</a:t>
            </a:r>
          </a:p>
          <a:p>
            <a:pPr lvl="2"/>
            <a:r>
              <a:rPr lang="en-US" dirty="0" smtClean="0"/>
              <a:t>Radiographic and Laboratory evaluation</a:t>
            </a:r>
          </a:p>
          <a:p>
            <a:pPr lvl="1"/>
            <a:r>
              <a:rPr lang="en-US" dirty="0" smtClean="0"/>
              <a:t>Severe pain or vomiting after eating</a:t>
            </a:r>
          </a:p>
          <a:p>
            <a:pPr lvl="1"/>
            <a:r>
              <a:rPr lang="en-US" dirty="0" smtClean="0"/>
              <a:t>Weight loss</a:t>
            </a:r>
          </a:p>
          <a:p>
            <a:pPr lvl="2"/>
            <a:r>
              <a:rPr lang="en-US" dirty="0" smtClean="0"/>
              <a:t>Smaller more frequent meals</a:t>
            </a:r>
          </a:p>
          <a:p>
            <a:pPr lvl="2"/>
            <a:r>
              <a:rPr lang="en-US" dirty="0" smtClean="0"/>
              <a:t>Pro-motility drugs</a:t>
            </a:r>
          </a:p>
          <a:p>
            <a:r>
              <a:rPr lang="en-US" dirty="0" smtClean="0"/>
              <a:t>Lower intestinal problems are less common</a:t>
            </a:r>
          </a:p>
          <a:p>
            <a:pPr lvl="1"/>
            <a:r>
              <a:rPr lang="en-US" dirty="0" smtClean="0"/>
              <a:t>Incontinence of bowels is very uncommon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6000" y="3395622"/>
            <a:ext cx="1320800" cy="152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ocus">
  <a:themeElements>
    <a:clrScheme name="Focus">
      <a:dk1>
        <a:sysClr val="windowText" lastClr="000000"/>
      </a:dk1>
      <a:lt1>
        <a:sysClr val="window" lastClr="FFFFFF"/>
      </a:lt1>
      <a:dk2>
        <a:srgbClr val="0064E2"/>
      </a:dk2>
      <a:lt2>
        <a:srgbClr val="B5D2F5"/>
      </a:lt2>
      <a:accent1>
        <a:srgbClr val="FFB91D"/>
      </a:accent1>
      <a:accent2>
        <a:srgbClr val="F97817"/>
      </a:accent2>
      <a:accent3>
        <a:srgbClr val="6DE304"/>
      </a:accent3>
      <a:accent4>
        <a:srgbClr val="FF0000"/>
      </a:accent4>
      <a:accent5>
        <a:srgbClr val="732BEA"/>
      </a:accent5>
      <a:accent6>
        <a:srgbClr val="C913AD"/>
      </a:accent6>
      <a:hlink>
        <a:srgbClr val="FFE400"/>
      </a:hlink>
      <a:folHlink>
        <a:srgbClr val="A3EC62"/>
      </a:folHlink>
    </a:clrScheme>
    <a:fontScheme name="Focus">
      <a:majorFont>
        <a:latin typeface="Corbel"/>
        <a:ea typeface=""/>
        <a:cs typeface=""/>
        <a:font script="Jpan" typeface="ＭＳ ゴシック"/>
      </a:majorFont>
      <a:minorFont>
        <a:latin typeface="Corbel"/>
        <a:ea typeface=""/>
        <a:cs typeface=""/>
        <a:font script="Jpan" typeface="ＭＳ ゴシック"/>
      </a:minorFont>
    </a:fontScheme>
    <a:fmtScheme name="Focus">
      <a:fillStyleLst>
        <a:solidFill>
          <a:schemeClr val="phClr"/>
        </a:solidFill>
        <a:solidFill>
          <a:schemeClr val="phClr"/>
        </a:solidFill>
        <a:solidFill>
          <a:schemeClr val="phClr">
            <a:satMod val="150000"/>
          </a:schemeClr>
        </a:solidFill>
      </a:fillStyleLst>
      <a:lnStyleLst>
        <a:ln w="1905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FFFFFF">
                <a:alpha val="75000"/>
              </a:srgbClr>
            </a:innerShdw>
            <a:outerShdw blurRad="101600" dist="63500" dir="4200000" algn="br" rotWithShape="0">
              <a:srgbClr val="000000">
                <a:alpha val="50000"/>
              </a:srgbClr>
            </a:outerShdw>
          </a:effectLst>
        </a:effectStyle>
        <a:effectStyle>
          <a:effectLst>
            <a:glow rad="101600">
              <a:schemeClr val="l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soft" dir="r">
              <a:rot lat="0" lon="0" rev="5400000"/>
            </a:lightRig>
          </a:scene3d>
          <a:sp3d prstMaterial="softmetal">
            <a:bevelT w="31750" h="63500"/>
          </a:sp3d>
        </a:effectStyle>
      </a:effectStyleLst>
      <a:bgFillStyleLst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10000"/>
                <a:satMod val="250000"/>
              </a:schemeClr>
              <a:schemeClr val="phClr">
                <a:tint val="70000"/>
                <a:alpha val="80000"/>
                <a:satMod val="25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80000"/>
                <a:shade val="10000"/>
                <a:satMod val="250000"/>
              </a:schemeClr>
              <a:schemeClr val="phClr">
                <a:tint val="70000"/>
                <a:alpha val="80000"/>
                <a:satMod val="250000"/>
              </a:schemeClr>
            </a:duotone>
          </a:blip>
          <a:stretch/>
        </a:blipFill>
        <a:blipFill rotWithShape="1">
          <a:blip xmlns:r="http://schemas.openxmlformats.org/officeDocument/2006/relationships" r:embed="rId3">
            <a:duotone>
              <a:schemeClr val="phClr">
                <a:tint val="80000"/>
                <a:shade val="10000"/>
                <a:satMod val="250000"/>
              </a:schemeClr>
              <a:schemeClr val="phClr">
                <a:tint val="70000"/>
                <a:alpha val="80000"/>
                <a:satMod val="25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Focus.thmx</Template>
  <TotalTime>6376</TotalTime>
  <Words>503</Words>
  <Application>Microsoft Macintosh PowerPoint</Application>
  <PresentationFormat>On-screen Show (4:3)</PresentationFormat>
  <Paragraphs>146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Focus</vt:lpstr>
      <vt:lpstr>Neuropathy from Toe to Head</vt:lpstr>
      <vt:lpstr>The Peripheral Nervous System </vt:lpstr>
      <vt:lpstr>Neuropathic Symptoms</vt:lpstr>
      <vt:lpstr>Neuropathic Symptoms</vt:lpstr>
      <vt:lpstr>Neuropathic Symptoms</vt:lpstr>
      <vt:lpstr>Legs Symptoms</vt:lpstr>
      <vt:lpstr>Sexual  Symptoms</vt:lpstr>
      <vt:lpstr>Bladder Symptoms</vt:lpstr>
      <vt:lpstr>Gastrointestinal Symptoms</vt:lpstr>
      <vt:lpstr>Cardiac Symptoms</vt:lpstr>
      <vt:lpstr>Cardiac Symptoms</vt:lpstr>
      <vt:lpstr>Swallowing Problems</vt:lpstr>
      <vt:lpstr>Causes of Dsyphagia</vt:lpstr>
      <vt:lpstr>Emotional Side Effects</vt:lpstr>
      <vt:lpstr>Sleep Dysfunction</vt:lpstr>
      <vt:lpstr>Medication side effects</vt:lpstr>
      <vt:lpstr>Conclusions</vt:lpstr>
    </vt:vector>
  </TitlesOfParts>
  <Company>PNA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Neuropathy from Toe to Head</dc:title>
  <dc:creator>Todd Levine</dc:creator>
  <cp:lastModifiedBy>user</cp:lastModifiedBy>
  <cp:revision>11</cp:revision>
  <dcterms:created xsi:type="dcterms:W3CDTF">2010-11-29T16:30:06Z</dcterms:created>
  <dcterms:modified xsi:type="dcterms:W3CDTF">2011-06-20T14:51:37Z</dcterms:modified>
</cp:coreProperties>
</file>