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sldIdLst>
    <p:sldId id="256" r:id="rId2"/>
    <p:sldId id="257" r:id="rId3"/>
    <p:sldId id="258" r:id="rId4"/>
    <p:sldId id="259" r:id="rId5"/>
    <p:sldId id="281" r:id="rId6"/>
    <p:sldId id="261" r:id="rId7"/>
    <p:sldId id="262" r:id="rId8"/>
    <p:sldId id="260"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82" r:id="rId23"/>
    <p:sldId id="276" r:id="rId24"/>
    <p:sldId id="277" r:id="rId25"/>
    <p:sldId id="278" r:id="rId26"/>
    <p:sldId id="283" r:id="rId2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Garamond" charset="0"/>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Garamond" charset="0"/>
        <a:ea typeface="ＭＳ Ｐゴシック" charset="0"/>
        <a:cs typeface="ＭＳ Ｐゴシック" charset="0"/>
      </a:defRPr>
    </a:lvl2pPr>
    <a:lvl3pPr marL="914400" algn="l" rtl="0" eaLnBrk="0" fontAlgn="base" hangingPunct="0">
      <a:spcBef>
        <a:spcPct val="0"/>
      </a:spcBef>
      <a:spcAft>
        <a:spcPct val="0"/>
      </a:spcAft>
      <a:defRPr kern="1200">
        <a:solidFill>
          <a:schemeClr val="tx1"/>
        </a:solidFill>
        <a:latin typeface="Garamond" charset="0"/>
        <a:ea typeface="ＭＳ Ｐゴシック" charset="0"/>
        <a:cs typeface="ＭＳ Ｐゴシック" charset="0"/>
      </a:defRPr>
    </a:lvl3pPr>
    <a:lvl4pPr marL="1371600" algn="l" rtl="0" eaLnBrk="0" fontAlgn="base" hangingPunct="0">
      <a:spcBef>
        <a:spcPct val="0"/>
      </a:spcBef>
      <a:spcAft>
        <a:spcPct val="0"/>
      </a:spcAft>
      <a:defRPr kern="1200">
        <a:solidFill>
          <a:schemeClr val="tx1"/>
        </a:solidFill>
        <a:latin typeface="Garamond" charset="0"/>
        <a:ea typeface="ＭＳ Ｐゴシック" charset="0"/>
        <a:cs typeface="ＭＳ Ｐゴシック" charset="0"/>
      </a:defRPr>
    </a:lvl4pPr>
    <a:lvl5pPr marL="1828800" algn="l" rtl="0" eaLnBrk="0" fontAlgn="base" hangingPunct="0">
      <a:spcBef>
        <a:spcPct val="0"/>
      </a:spcBef>
      <a:spcAft>
        <a:spcPct val="0"/>
      </a:spcAft>
      <a:defRPr kern="1200">
        <a:solidFill>
          <a:schemeClr val="tx1"/>
        </a:solidFill>
        <a:latin typeface="Garamond" charset="0"/>
        <a:ea typeface="ＭＳ Ｐゴシック" charset="0"/>
        <a:cs typeface="ＭＳ Ｐゴシック" charset="0"/>
      </a:defRPr>
    </a:lvl5pPr>
    <a:lvl6pPr marL="2286000" algn="l" defTabSz="457200" rtl="0" eaLnBrk="1" latinLnBrk="0" hangingPunct="1">
      <a:defRPr kern="1200">
        <a:solidFill>
          <a:schemeClr val="tx1"/>
        </a:solidFill>
        <a:latin typeface="Garamond" charset="0"/>
        <a:ea typeface="ＭＳ Ｐゴシック" charset="0"/>
        <a:cs typeface="ＭＳ Ｐゴシック" charset="0"/>
      </a:defRPr>
    </a:lvl6pPr>
    <a:lvl7pPr marL="2743200" algn="l" defTabSz="457200" rtl="0" eaLnBrk="1" latinLnBrk="0" hangingPunct="1">
      <a:defRPr kern="1200">
        <a:solidFill>
          <a:schemeClr val="tx1"/>
        </a:solidFill>
        <a:latin typeface="Garamond" charset="0"/>
        <a:ea typeface="ＭＳ Ｐゴシック" charset="0"/>
        <a:cs typeface="ＭＳ Ｐゴシック" charset="0"/>
      </a:defRPr>
    </a:lvl7pPr>
    <a:lvl8pPr marL="3200400" algn="l" defTabSz="457200" rtl="0" eaLnBrk="1" latinLnBrk="0" hangingPunct="1">
      <a:defRPr kern="1200">
        <a:solidFill>
          <a:schemeClr val="tx1"/>
        </a:solidFill>
        <a:latin typeface="Garamond" charset="0"/>
        <a:ea typeface="ＭＳ Ｐゴシック" charset="0"/>
        <a:cs typeface="ＭＳ Ｐゴシック" charset="0"/>
      </a:defRPr>
    </a:lvl8pPr>
    <a:lvl9pPr marL="3657600" algn="l" defTabSz="457200" rtl="0" eaLnBrk="1" latinLnBrk="0" hangingPunct="1">
      <a:defRPr kern="1200">
        <a:solidFill>
          <a:schemeClr val="tx1"/>
        </a:solidFill>
        <a:latin typeface="Garamond"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napToObjects="1">
      <p:cViewPr>
        <p:scale>
          <a:sx n="92" d="100"/>
          <a:sy n="92" d="100"/>
        </p:scale>
        <p:origin x="-394" y="63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latin typeface="Garamond" pitchFamily="18" charset="0"/>
                  <a:ea typeface="+mn-ea"/>
                  <a:cs typeface="+mn-cs"/>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latin typeface="Garamond" pitchFamily="18" charset="0"/>
                  <a:ea typeface="+mn-ea"/>
                  <a:cs typeface="+mn-cs"/>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latin typeface="Garamond" pitchFamily="18" charset="0"/>
                  <a:ea typeface="+mn-ea"/>
                  <a:cs typeface="+mn-cs"/>
                </a:endParaRPr>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latin typeface="Garamond" pitchFamily="18" charset="0"/>
                  <a:ea typeface="+mn-ea"/>
                  <a:cs typeface="+mn-cs"/>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latin typeface="Garamond" pitchFamily="18" charset="0"/>
                <a:ea typeface="+mn-ea"/>
                <a:cs typeface="+mn-cs"/>
              </a:endParaRPr>
            </a:p>
          </p:txBody>
        </p:sp>
        <p:sp>
          <p:nvSpPr>
            <p:cNvPr id="7"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6795"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24679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smtClean="0"/>
            </a:lvl1pPr>
          </a:lstStyle>
          <a:p>
            <a:pPr>
              <a:defRPr/>
            </a:pPr>
            <a:fld id="{BB069DE5-A72D-C943-83BF-F395F3CFB381}" type="slidenum">
              <a:rPr lang="en-US"/>
              <a:pPr>
                <a:defRPr/>
              </a:pPr>
              <a:t>‹#›</a:t>
            </a:fld>
            <a:endParaRPr lang="en-US"/>
          </a:p>
        </p:txBody>
      </p:sp>
    </p:spTree>
    <p:extLst>
      <p:ext uri="{BB962C8B-B14F-4D97-AF65-F5344CB8AC3E}">
        <p14:creationId xmlns:p14="http://schemas.microsoft.com/office/powerpoint/2010/main" val="4239878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8F261E79-AA89-CF42-99C4-E6AED90D1C27}"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10356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71BEA38F-8FA4-0447-9D17-E5DB3AD230E9}"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132273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3930519A-573F-734A-B6EB-557C1DA79E1B}"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59438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552F9776-F3FC-C243-96FE-70772BAC31F7}"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5995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6AF75733-35FD-1F44-AE38-DF647EEB0CCB}"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0747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568BC75D-A303-F647-A21E-F88A07EC9392}"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66577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069E95A7-44E7-0549-BFB2-AF8135E4A8B7}"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666403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1F1B0FD6-E728-8A49-A5E5-CDAD7C075726}"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44816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61B30070-B7AA-C841-B889-053243CFC2C9}"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733206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490C37B6-AC5B-8344-A4B0-F068721CB41C}"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89425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54A44E2A-4C47-604E-933C-2D0915298DD4}"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09503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62"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245763"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Arial" charset="0"/>
                <a:cs typeface="+mn-cs"/>
              </a:defRPr>
            </a:lvl1pPr>
          </a:lstStyle>
          <a:p>
            <a:pPr>
              <a:defRPr/>
            </a:pPr>
            <a:fld id="{0D30377F-2007-6F47-B8FF-703D88E921F0}" type="slidenum">
              <a:rPr lang="en-US"/>
              <a:pPr>
                <a:defRPr/>
              </a:pPr>
              <a:t>‹#›</a:t>
            </a:fld>
            <a:endParaRPr lang="en-US"/>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245766"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latin typeface="Garamond" pitchFamily="18" charset="0"/>
                  <a:ea typeface="+mn-ea"/>
                  <a:cs typeface="+mn-cs"/>
                </a:endParaRPr>
              </a:p>
            </p:txBody>
          </p:sp>
          <p:sp>
            <p:nvSpPr>
              <p:cNvPr id="245767"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latin typeface="Garamond" pitchFamily="18" charset="0"/>
                  <a:ea typeface="+mn-ea"/>
                  <a:cs typeface="+mn-cs"/>
                </a:endParaRPr>
              </a:p>
            </p:txBody>
          </p:sp>
          <p:sp>
            <p:nvSpPr>
              <p:cNvPr id="245768"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latin typeface="Garamond" pitchFamily="18" charset="0"/>
                  <a:ea typeface="+mn-ea"/>
                  <a:cs typeface="+mn-cs"/>
                </a:endParaRPr>
              </a:p>
            </p:txBody>
          </p:sp>
          <p:sp>
            <p:nvSpPr>
              <p:cNvPr id="1038"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5770"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latin typeface="Garamond" pitchFamily="18" charset="0"/>
                  <a:ea typeface="+mn-ea"/>
                  <a:cs typeface="+mn-cs"/>
                </a:endParaRPr>
              </a:p>
            </p:txBody>
          </p:sp>
        </p:grpSp>
        <p:sp>
          <p:nvSpPr>
            <p:cNvPr id="245771"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latin typeface="Garamond" pitchFamily="18" charset="0"/>
                <a:ea typeface="+mn-ea"/>
                <a:cs typeface="+mn-cs"/>
              </a:endParaRPr>
            </a:p>
          </p:txBody>
        </p:sp>
        <p:sp>
          <p:nvSpPr>
            <p:cNvPr id="1034"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5773"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45774"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ea typeface="+mn-ea"/>
                <a:cs typeface="+mn-cs"/>
              </a:defRPr>
            </a:lvl1pPr>
          </a:lstStyle>
          <a:p>
            <a:pPr>
              <a:defRPr/>
            </a:pPr>
            <a:endParaRPr lang="en-US"/>
          </a:p>
        </p:txBody>
      </p:sp>
      <p:sp>
        <p:nvSpPr>
          <p:cNvPr id="245775"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758"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ＭＳ Ｐゴシック" charset="0"/>
          <a:cs typeface="ＭＳ Ｐゴシック"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ＭＳ Ｐゴシック" charset="0"/>
          <a:cs typeface="ＭＳ Ｐゴシック"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ＭＳ Ｐゴシック" charset="0"/>
          <a:cs typeface="ＭＳ Ｐゴシック"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ＭＳ Ｐゴシック" charset="0"/>
          <a:cs typeface="ＭＳ Ｐゴシック"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charset="0"/>
        <a:buChar char="n"/>
        <a:defRPr sz="3200">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742950" indent="-285750" algn="l" rtl="0" eaLnBrk="1" fontAlgn="base" hangingPunct="1">
        <a:spcBef>
          <a:spcPct val="20000"/>
        </a:spcBef>
        <a:spcAft>
          <a:spcPct val="0"/>
        </a:spcAft>
        <a:buClr>
          <a:schemeClr val="accent2"/>
        </a:buClr>
        <a:buSzPct val="70000"/>
        <a:buFont typeface="Wingdings" charset="0"/>
        <a:buChar char="n"/>
        <a:defRPr sz="2800">
          <a:solidFill>
            <a:schemeClr val="tx1"/>
          </a:solidFill>
          <a:effectLst>
            <a:outerShdw blurRad="38100" dist="38100" dir="2700000" algn="tl">
              <a:srgbClr val="000000"/>
            </a:outerShdw>
          </a:effectLst>
          <a:latin typeface="+mn-lt"/>
          <a:ea typeface="ＭＳ Ｐゴシック" charset="0"/>
        </a:defRPr>
      </a:lvl2pPr>
      <a:lvl3pPr marL="1143000" indent="-228600" algn="l" rtl="0" eaLnBrk="1" fontAlgn="base" hangingPunct="1">
        <a:spcBef>
          <a:spcPct val="20000"/>
        </a:spcBef>
        <a:spcAft>
          <a:spcPct val="0"/>
        </a:spcAft>
        <a:buClr>
          <a:schemeClr val="tx2"/>
        </a:buClr>
        <a:buSzPct val="70000"/>
        <a:buFont typeface="Wingdings" charset="0"/>
        <a:buChar char="n"/>
        <a:defRPr sz="2400">
          <a:solidFill>
            <a:schemeClr val="tx1"/>
          </a:solidFill>
          <a:effectLst>
            <a:outerShdw blurRad="38100" dist="38100" dir="2700000" algn="tl">
              <a:srgbClr val="000000"/>
            </a:outerShdw>
          </a:effectLst>
          <a:latin typeface="+mn-lt"/>
          <a:ea typeface="ＭＳ Ｐゴシック" charset="0"/>
        </a:defRPr>
      </a:lvl3pPr>
      <a:lvl4pPr marL="1600200" indent="-228600" algn="l" rtl="0" eaLnBrk="1" fontAlgn="base" hangingPunct="1">
        <a:spcBef>
          <a:spcPct val="20000"/>
        </a:spcBef>
        <a:spcAft>
          <a:spcPct val="0"/>
        </a:spcAft>
        <a:buClr>
          <a:schemeClr val="accent2"/>
        </a:buClr>
        <a:buSzPct val="70000"/>
        <a:buFont typeface="Wingdings" charset="0"/>
        <a:buChar char="n"/>
        <a:defRPr sz="2000">
          <a:solidFill>
            <a:schemeClr val="tx1"/>
          </a:solidFill>
          <a:effectLst>
            <a:outerShdw blurRad="38100" dist="38100" dir="2700000" algn="tl">
              <a:srgbClr val="000000"/>
            </a:outerShdw>
          </a:effectLst>
          <a:latin typeface="+mn-lt"/>
          <a:ea typeface="ＭＳ Ｐゴシック" charset="0"/>
        </a:defRPr>
      </a:lvl4pPr>
      <a:lvl5pPr marL="2057400" indent="-228600" algn="l" rtl="0" eaLnBrk="1" fontAlgn="base" hangingPunct="1">
        <a:spcBef>
          <a:spcPct val="20000"/>
        </a:spcBef>
        <a:spcAft>
          <a:spcPct val="0"/>
        </a:spcAft>
        <a:buClr>
          <a:schemeClr val="hlink"/>
        </a:buClr>
        <a:buSzPct val="70000"/>
        <a:buFont typeface="Wingdings" charset="0"/>
        <a:buChar char="n"/>
        <a:defRPr sz="2000">
          <a:solidFill>
            <a:schemeClr val="tx1"/>
          </a:solidFill>
          <a:effectLst>
            <a:outerShdw blurRad="38100" dist="38100" dir="2700000" algn="tl">
              <a:srgbClr val="000000"/>
            </a:outerShdw>
          </a:effectLst>
          <a:latin typeface="+mn-lt"/>
          <a:ea typeface="ＭＳ Ｐゴシック" charset="0"/>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sz="3600" dirty="0" smtClean="0"/>
              <a:t>Understanding a Neurologist’s Approach to the Evaluation and Treatment of Peripheral Neuropathies</a:t>
            </a:r>
            <a:endParaRPr lang="en-US" sz="3600" dirty="0"/>
          </a:p>
        </p:txBody>
      </p:sp>
      <p:sp>
        <p:nvSpPr>
          <p:cNvPr id="3" name="Subtitle 2"/>
          <p:cNvSpPr>
            <a:spLocks noGrp="1"/>
          </p:cNvSpPr>
          <p:nvPr>
            <p:ph type="subTitle" sz="quarter" idx="1"/>
          </p:nvPr>
        </p:nvSpPr>
        <p:spPr/>
        <p:txBody>
          <a:bodyPr/>
          <a:lstStyle/>
          <a:p>
            <a:r>
              <a:rPr lang="en-US" sz="2800" dirty="0" smtClean="0"/>
              <a:t>Richard A. Lewis MD</a:t>
            </a:r>
          </a:p>
          <a:p>
            <a:r>
              <a:rPr lang="en-US" sz="2800" dirty="0" smtClean="0"/>
              <a:t>Director of Electromyography</a:t>
            </a:r>
          </a:p>
          <a:p>
            <a:r>
              <a:rPr lang="en-US" sz="2800" dirty="0" smtClean="0"/>
              <a:t>Co-Director of Neuromuscular Clinic</a:t>
            </a:r>
          </a:p>
          <a:p>
            <a:r>
              <a:rPr lang="en-US" sz="2800" dirty="0" smtClean="0"/>
              <a:t>Cedars-Sinai Medical Center</a:t>
            </a:r>
            <a:endParaRPr lang="en-US" sz="2800" dirty="0"/>
          </a:p>
        </p:txBody>
      </p:sp>
    </p:spTree>
    <p:extLst>
      <p:ext uri="{BB962C8B-B14F-4D97-AF65-F5344CB8AC3E}">
        <p14:creationId xmlns:p14="http://schemas.microsoft.com/office/powerpoint/2010/main" val="3024309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More on the Examination:</a:t>
            </a:r>
            <a:br>
              <a:rPr lang="en-US" sz="3600" dirty="0" smtClean="0"/>
            </a:br>
            <a:r>
              <a:rPr lang="en-US" sz="3600" dirty="0" smtClean="0"/>
              <a:t>Why Neurologists Hit and Scratch</a:t>
            </a:r>
            <a:endParaRPr lang="en-US" sz="3600" dirty="0"/>
          </a:p>
        </p:txBody>
      </p:sp>
      <p:sp>
        <p:nvSpPr>
          <p:cNvPr id="3" name="Content Placeholder 2"/>
          <p:cNvSpPr>
            <a:spLocks noGrp="1"/>
          </p:cNvSpPr>
          <p:nvPr>
            <p:ph sz="half" idx="1"/>
          </p:nvPr>
        </p:nvSpPr>
        <p:spPr>
          <a:xfrm>
            <a:off x="190005" y="1600200"/>
            <a:ext cx="4680127" cy="4525963"/>
          </a:xfrm>
        </p:spPr>
        <p:txBody>
          <a:bodyPr/>
          <a:lstStyle/>
          <a:p>
            <a:r>
              <a:rPr lang="en-US" sz="2400" dirty="0" smtClean="0"/>
              <a:t>Reflexes</a:t>
            </a:r>
          </a:p>
          <a:p>
            <a:pPr lvl="1"/>
            <a:r>
              <a:rPr lang="en-US" dirty="0" smtClean="0"/>
              <a:t>Reduced are absent </a:t>
            </a:r>
          </a:p>
          <a:p>
            <a:pPr lvl="1"/>
            <a:r>
              <a:rPr lang="en-US" dirty="0" smtClean="0"/>
              <a:t>Brisk may be too brisk</a:t>
            </a:r>
          </a:p>
          <a:p>
            <a:pPr lvl="1"/>
            <a:r>
              <a:rPr lang="en-US" dirty="0" smtClean="0"/>
              <a:t>When reduced need to hit hard with heavy hammers</a:t>
            </a:r>
          </a:p>
          <a:p>
            <a:r>
              <a:rPr lang="en-US" sz="2400" dirty="0" smtClean="0"/>
              <a:t>Babinski Sign</a:t>
            </a:r>
          </a:p>
          <a:p>
            <a:pPr lvl="1"/>
            <a:r>
              <a:rPr lang="en-US" dirty="0" smtClean="0"/>
              <a:t>When present means the disorder may not be neuropathy</a:t>
            </a:r>
          </a:p>
          <a:p>
            <a:pPr lvl="1"/>
            <a:r>
              <a:rPr lang="en-US" dirty="0" smtClean="0"/>
              <a:t>Scratching the bottom of the feet and looking at the big toe.</a:t>
            </a:r>
            <a:endParaRPr lang="en-US" dirty="0"/>
          </a:p>
        </p:txBody>
      </p:sp>
      <p:pic>
        <p:nvPicPr>
          <p:cNvPr id="5" name="Content Placeholder 4"/>
          <p:cNvPicPr>
            <a:picLocks noGrp="1" noChangeAspect="1"/>
          </p:cNvPicPr>
          <p:nvPr>
            <p:ph sz="half" idx="2"/>
          </p:nvPr>
        </p:nvPicPr>
        <p:blipFill>
          <a:blip r:embed="rId2"/>
          <a:srcRect l="5384" r="5384"/>
          <a:stretch>
            <a:fillRect/>
          </a:stretch>
        </p:blipFill>
        <p:spPr>
          <a:xfrm>
            <a:off x="6529703" y="4181874"/>
            <a:ext cx="2157097" cy="2216851"/>
          </a:xfrm>
        </p:spPr>
      </p:pic>
      <p:pic>
        <p:nvPicPr>
          <p:cNvPr id="6" name="Picture 5"/>
          <p:cNvPicPr>
            <a:picLocks noChangeAspect="1"/>
          </p:cNvPicPr>
          <p:nvPr/>
        </p:nvPicPr>
        <p:blipFill>
          <a:blip r:embed="rId3"/>
          <a:stretch>
            <a:fillRect/>
          </a:stretch>
        </p:blipFill>
        <p:spPr>
          <a:xfrm>
            <a:off x="4870132" y="1600200"/>
            <a:ext cx="2415514" cy="2420894"/>
          </a:xfrm>
          <a:prstGeom prst="rect">
            <a:avLst/>
          </a:prstGeom>
        </p:spPr>
      </p:pic>
    </p:spTree>
    <p:extLst>
      <p:ext uri="{BB962C8B-B14F-4D97-AF65-F5344CB8AC3E}">
        <p14:creationId xmlns:p14="http://schemas.microsoft.com/office/powerpoint/2010/main" val="1216337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Testing the Motor System</a:t>
            </a:r>
            <a:endParaRPr lang="en-US" dirty="0"/>
          </a:p>
        </p:txBody>
      </p:sp>
      <p:sp>
        <p:nvSpPr>
          <p:cNvPr id="7" name="Content Placeholder 6"/>
          <p:cNvSpPr>
            <a:spLocks noGrp="1"/>
          </p:cNvSpPr>
          <p:nvPr>
            <p:ph idx="1"/>
          </p:nvPr>
        </p:nvSpPr>
        <p:spPr/>
        <p:txBody>
          <a:bodyPr/>
          <a:lstStyle/>
          <a:p>
            <a:r>
              <a:rPr lang="en-US" dirty="0" smtClean="0"/>
              <a:t>Tone</a:t>
            </a:r>
          </a:p>
          <a:p>
            <a:pPr lvl="1"/>
            <a:r>
              <a:rPr lang="en-US" dirty="0" smtClean="0"/>
              <a:t>Reduced is consistent </a:t>
            </a:r>
          </a:p>
          <a:p>
            <a:pPr marL="457200" lvl="1" indent="0">
              <a:buNone/>
            </a:pPr>
            <a:r>
              <a:rPr lang="en-US" dirty="0" smtClean="0"/>
              <a:t>with neuropathy</a:t>
            </a:r>
          </a:p>
          <a:p>
            <a:r>
              <a:rPr lang="en-US" dirty="0" smtClean="0"/>
              <a:t>Atrophy</a:t>
            </a:r>
          </a:p>
          <a:p>
            <a:pPr lvl="1"/>
            <a:r>
              <a:rPr lang="en-US" dirty="0" smtClean="0"/>
              <a:t>Suggests that there has been significant loss of muscle tissue which may not be reversible</a:t>
            </a:r>
          </a:p>
          <a:p>
            <a:r>
              <a:rPr lang="en-US" dirty="0" smtClean="0"/>
              <a:t>Strength</a:t>
            </a:r>
          </a:p>
          <a:p>
            <a:pPr lvl="1"/>
            <a:r>
              <a:rPr lang="en-US" dirty="0" smtClean="0"/>
              <a:t>Looking for persistent effort</a:t>
            </a:r>
          </a:p>
          <a:p>
            <a:pPr lvl="1"/>
            <a:r>
              <a:rPr lang="en-US" dirty="0" smtClean="0"/>
              <a:t>Maximum strength measures how the nerve-muscle connection is working</a:t>
            </a:r>
            <a:endParaRPr lang="en-US" dirty="0"/>
          </a:p>
        </p:txBody>
      </p:sp>
      <p:pic>
        <p:nvPicPr>
          <p:cNvPr id="3" name="Picture 2"/>
          <p:cNvPicPr>
            <a:picLocks noChangeAspect="1"/>
          </p:cNvPicPr>
          <p:nvPr/>
        </p:nvPicPr>
        <p:blipFill>
          <a:blip r:embed="rId2"/>
          <a:stretch>
            <a:fillRect/>
          </a:stretch>
        </p:blipFill>
        <p:spPr>
          <a:xfrm>
            <a:off x="5439118" y="1417637"/>
            <a:ext cx="3580638" cy="2351329"/>
          </a:xfrm>
          <a:prstGeom prst="rect">
            <a:avLst/>
          </a:prstGeom>
        </p:spPr>
      </p:pic>
    </p:spTree>
    <p:extLst>
      <p:ext uri="{BB962C8B-B14F-4D97-AF65-F5344CB8AC3E}">
        <p14:creationId xmlns:p14="http://schemas.microsoft.com/office/powerpoint/2010/main" val="1325390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Treatable Neuropathies</a:t>
            </a:r>
            <a:endParaRPr lang="en-US" dirty="0"/>
          </a:p>
        </p:txBody>
      </p:sp>
      <p:sp>
        <p:nvSpPr>
          <p:cNvPr id="3" name="Content Placeholder 2"/>
          <p:cNvSpPr>
            <a:spLocks noGrp="1"/>
          </p:cNvSpPr>
          <p:nvPr>
            <p:ph idx="1"/>
          </p:nvPr>
        </p:nvSpPr>
        <p:spPr/>
        <p:txBody>
          <a:bodyPr/>
          <a:lstStyle/>
          <a:p>
            <a:r>
              <a:rPr lang="en-US" sz="2800" dirty="0" smtClean="0"/>
              <a:t>What Is Meant by Treatable</a:t>
            </a:r>
          </a:p>
          <a:p>
            <a:pPr lvl="1"/>
            <a:r>
              <a:rPr lang="en-US" sz="2400" dirty="0" smtClean="0"/>
              <a:t>All neuropathies can be helped but few can be treated to reverse, control or cure the disease</a:t>
            </a:r>
          </a:p>
          <a:p>
            <a:r>
              <a:rPr lang="en-US" sz="2800" dirty="0" smtClean="0"/>
              <a:t>Helping: </a:t>
            </a:r>
          </a:p>
          <a:p>
            <a:pPr lvl="1"/>
            <a:r>
              <a:rPr lang="en-US" sz="2400" dirty="0" smtClean="0"/>
              <a:t>Controlling symptoms- pain meds, therapy</a:t>
            </a:r>
          </a:p>
          <a:p>
            <a:pPr lvl="1"/>
            <a:r>
              <a:rPr lang="en-US" sz="2400" dirty="0" smtClean="0"/>
              <a:t>Improving Function- Adaptive aids and therapy</a:t>
            </a:r>
          </a:p>
          <a:p>
            <a:pPr lvl="1"/>
            <a:r>
              <a:rPr lang="en-US" sz="2400" dirty="0" smtClean="0"/>
              <a:t>Slowing progression by impacting risk factors</a:t>
            </a:r>
          </a:p>
          <a:p>
            <a:pPr lvl="2"/>
            <a:r>
              <a:rPr lang="en-US" dirty="0" smtClean="0"/>
              <a:t>Better control of diabetes</a:t>
            </a:r>
          </a:p>
          <a:p>
            <a:pPr lvl="2"/>
            <a:r>
              <a:rPr lang="en-US" dirty="0" smtClean="0"/>
              <a:t>Better nutrition</a:t>
            </a:r>
          </a:p>
          <a:p>
            <a:pPr marL="1371600" lvl="3" indent="0">
              <a:buNone/>
            </a:pPr>
            <a:endParaRPr lang="en-US" dirty="0"/>
          </a:p>
        </p:txBody>
      </p:sp>
    </p:spTree>
    <p:extLst>
      <p:ext uri="{BB962C8B-B14F-4D97-AF65-F5344CB8AC3E}">
        <p14:creationId xmlns:p14="http://schemas.microsoft.com/office/powerpoint/2010/main" val="627624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Treatable Neuropathies</a:t>
            </a:r>
            <a:endParaRPr lang="en-US" dirty="0"/>
          </a:p>
        </p:txBody>
      </p:sp>
      <p:sp>
        <p:nvSpPr>
          <p:cNvPr id="3" name="Content Placeholder 2"/>
          <p:cNvSpPr>
            <a:spLocks noGrp="1"/>
          </p:cNvSpPr>
          <p:nvPr>
            <p:ph sz="half" idx="1"/>
          </p:nvPr>
        </p:nvSpPr>
        <p:spPr>
          <a:xfrm>
            <a:off x="200005" y="1600200"/>
            <a:ext cx="4295795" cy="4525963"/>
          </a:xfrm>
        </p:spPr>
        <p:txBody>
          <a:bodyPr/>
          <a:lstStyle/>
          <a:p>
            <a:r>
              <a:rPr lang="en-US" dirty="0" smtClean="0"/>
              <a:t>GBS and CIDP</a:t>
            </a:r>
          </a:p>
          <a:p>
            <a:r>
              <a:rPr lang="en-US" dirty="0" err="1" smtClean="0"/>
              <a:t>Paraprotein</a:t>
            </a:r>
            <a:r>
              <a:rPr lang="en-US" dirty="0" smtClean="0"/>
              <a:t> Neuropathies</a:t>
            </a:r>
          </a:p>
          <a:p>
            <a:r>
              <a:rPr lang="en-US" dirty="0" smtClean="0"/>
              <a:t>B12 Deficiency</a:t>
            </a:r>
          </a:p>
          <a:p>
            <a:r>
              <a:rPr lang="en-US" dirty="0" smtClean="0"/>
              <a:t>Copper Deficiency</a:t>
            </a:r>
          </a:p>
          <a:p>
            <a:r>
              <a:rPr lang="en-US" dirty="0" smtClean="0"/>
              <a:t>Toxins</a:t>
            </a:r>
          </a:p>
          <a:p>
            <a:pPr lvl="1"/>
            <a:r>
              <a:rPr lang="en-US" dirty="0" smtClean="0"/>
              <a:t>Medications</a:t>
            </a:r>
          </a:p>
          <a:p>
            <a:pPr lvl="1"/>
            <a:r>
              <a:rPr lang="en-US" dirty="0" smtClean="0"/>
              <a:t>Ingested agents</a:t>
            </a:r>
          </a:p>
          <a:p>
            <a:r>
              <a:rPr lang="en-US" dirty="0" smtClean="0"/>
              <a:t>Infections</a:t>
            </a:r>
          </a:p>
          <a:p>
            <a:pPr lvl="1"/>
            <a:r>
              <a:rPr lang="en-US" dirty="0" smtClean="0"/>
              <a:t>Leprosy </a:t>
            </a:r>
          </a:p>
          <a:p>
            <a:endParaRPr lang="en-US" dirty="0"/>
          </a:p>
        </p:txBody>
      </p:sp>
      <p:sp>
        <p:nvSpPr>
          <p:cNvPr id="4" name="Content Placeholder 3"/>
          <p:cNvSpPr>
            <a:spLocks noGrp="1"/>
          </p:cNvSpPr>
          <p:nvPr>
            <p:ph sz="half" idx="2"/>
          </p:nvPr>
        </p:nvSpPr>
        <p:spPr/>
        <p:txBody>
          <a:bodyPr/>
          <a:lstStyle/>
          <a:p>
            <a:r>
              <a:rPr lang="en-US" sz="2400" dirty="0" smtClean="0"/>
              <a:t>Due to Other Diseases</a:t>
            </a:r>
          </a:p>
          <a:p>
            <a:pPr lvl="1"/>
            <a:r>
              <a:rPr lang="en-US" dirty="0" smtClean="0"/>
              <a:t>Lupus or Rheumatoid</a:t>
            </a:r>
          </a:p>
          <a:p>
            <a:pPr lvl="1"/>
            <a:r>
              <a:rPr lang="en-US" dirty="0" err="1" smtClean="0"/>
              <a:t>Vasculitis</a:t>
            </a:r>
            <a:endParaRPr lang="en-US" dirty="0" smtClean="0"/>
          </a:p>
          <a:p>
            <a:pPr lvl="1"/>
            <a:r>
              <a:rPr lang="en-US" dirty="0" smtClean="0"/>
              <a:t>Celiac Disease</a:t>
            </a:r>
          </a:p>
          <a:p>
            <a:pPr lvl="1"/>
            <a:r>
              <a:rPr lang="en-US" dirty="0" err="1" smtClean="0"/>
              <a:t>Sarcoid</a:t>
            </a:r>
            <a:endParaRPr lang="en-US" dirty="0" smtClean="0"/>
          </a:p>
          <a:p>
            <a:pPr lvl="1"/>
            <a:r>
              <a:rPr lang="en-US" dirty="0" smtClean="0"/>
              <a:t>Kidney Failure</a:t>
            </a:r>
          </a:p>
          <a:p>
            <a:r>
              <a:rPr lang="en-US" sz="2400" dirty="0" smtClean="0"/>
              <a:t>Compression and Trauma</a:t>
            </a:r>
          </a:p>
          <a:p>
            <a:pPr lvl="1"/>
            <a:r>
              <a:rPr lang="en-US" dirty="0" smtClean="0"/>
              <a:t>Carpal Tunnel Syndrome</a:t>
            </a:r>
          </a:p>
          <a:p>
            <a:pPr lvl="1"/>
            <a:r>
              <a:rPr lang="en-US" dirty="0" smtClean="0"/>
              <a:t>Ulnar Neuropathy</a:t>
            </a:r>
          </a:p>
          <a:p>
            <a:pPr lvl="1"/>
            <a:endParaRPr lang="en-US" dirty="0"/>
          </a:p>
        </p:txBody>
      </p:sp>
    </p:spTree>
    <p:extLst>
      <p:ext uri="{BB962C8B-B14F-4D97-AF65-F5344CB8AC3E}">
        <p14:creationId xmlns:p14="http://schemas.microsoft.com/office/powerpoint/2010/main" val="481185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Why Do I Need an EMG: I heard it’s Torture</a:t>
            </a:r>
            <a:endParaRPr lang="en-US" sz="3600" dirty="0"/>
          </a:p>
        </p:txBody>
      </p:sp>
      <p:sp>
        <p:nvSpPr>
          <p:cNvPr id="5" name="Content Placeholder 4"/>
          <p:cNvSpPr>
            <a:spLocks noGrp="1"/>
          </p:cNvSpPr>
          <p:nvPr>
            <p:ph idx="1"/>
          </p:nvPr>
        </p:nvSpPr>
        <p:spPr/>
        <p:txBody>
          <a:bodyPr/>
          <a:lstStyle/>
          <a:p>
            <a:r>
              <a:rPr lang="en-US" sz="2800" dirty="0" smtClean="0"/>
              <a:t>Safe and the discomfort can be limited</a:t>
            </a:r>
          </a:p>
          <a:p>
            <a:r>
              <a:rPr lang="en-US" sz="2800" dirty="0" smtClean="0"/>
              <a:t>Is essential to understand the nature of the disease</a:t>
            </a:r>
          </a:p>
          <a:p>
            <a:r>
              <a:rPr lang="en-US" sz="2800" dirty="0" smtClean="0"/>
              <a:t>Unfortunately- Not </a:t>
            </a:r>
            <a:r>
              <a:rPr lang="en-US" sz="2800" dirty="0"/>
              <a:t>A</a:t>
            </a:r>
            <a:r>
              <a:rPr lang="en-US" sz="2800" dirty="0" smtClean="0"/>
              <a:t>ll EMGs are Equal</a:t>
            </a:r>
          </a:p>
          <a:p>
            <a:r>
              <a:rPr lang="en-US" sz="2800" dirty="0" smtClean="0"/>
              <a:t>The exam must be tailored to the individual’s specific problems </a:t>
            </a:r>
          </a:p>
          <a:p>
            <a:r>
              <a:rPr lang="en-US" sz="2800" dirty="0" smtClean="0"/>
              <a:t>What nerves and muscles to test can change depending on the findings of the nerves already tested.</a:t>
            </a:r>
          </a:p>
          <a:p>
            <a:r>
              <a:rPr lang="en-US" sz="2800" dirty="0" smtClean="0"/>
              <a:t>No one recipe works</a:t>
            </a:r>
          </a:p>
          <a:p>
            <a:endParaRPr lang="en-US" dirty="0"/>
          </a:p>
        </p:txBody>
      </p:sp>
    </p:spTree>
    <p:extLst>
      <p:ext uri="{BB962C8B-B14F-4D97-AF65-F5344CB8AC3E}">
        <p14:creationId xmlns:p14="http://schemas.microsoft.com/office/powerpoint/2010/main" val="739592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the Nerve Conduction Studies Tell Us</a:t>
            </a:r>
            <a:endParaRPr lang="en-US" dirty="0"/>
          </a:p>
        </p:txBody>
      </p:sp>
      <p:sp>
        <p:nvSpPr>
          <p:cNvPr id="4" name="Content Placeholder 3"/>
          <p:cNvSpPr>
            <a:spLocks noGrp="1"/>
          </p:cNvSpPr>
          <p:nvPr>
            <p:ph sz="half" idx="1"/>
          </p:nvPr>
        </p:nvSpPr>
        <p:spPr/>
        <p:txBody>
          <a:bodyPr/>
          <a:lstStyle/>
          <a:p>
            <a:r>
              <a:rPr lang="en-US" dirty="0" smtClean="0"/>
              <a:t>Symmetry</a:t>
            </a:r>
          </a:p>
          <a:p>
            <a:r>
              <a:rPr lang="en-US" dirty="0" smtClean="0"/>
              <a:t>Localization</a:t>
            </a:r>
          </a:p>
          <a:p>
            <a:pPr lvl="1"/>
            <a:r>
              <a:rPr lang="en-US" dirty="0" smtClean="0"/>
              <a:t>Distal</a:t>
            </a:r>
          </a:p>
          <a:p>
            <a:pPr lvl="1"/>
            <a:r>
              <a:rPr lang="en-US" dirty="0" smtClean="0"/>
              <a:t>Generalized</a:t>
            </a:r>
          </a:p>
          <a:p>
            <a:pPr lvl="1"/>
            <a:r>
              <a:rPr lang="en-US" dirty="0" smtClean="0"/>
              <a:t>Multifocal</a:t>
            </a:r>
          </a:p>
          <a:p>
            <a:r>
              <a:rPr lang="en-US" dirty="0" smtClean="0"/>
              <a:t>Sensory, motor or both</a:t>
            </a:r>
          </a:p>
          <a:p>
            <a:r>
              <a:rPr lang="en-US" dirty="0" smtClean="0"/>
              <a:t>Severity</a:t>
            </a:r>
          </a:p>
          <a:p>
            <a:r>
              <a:rPr lang="en-US" dirty="0" smtClean="0"/>
              <a:t>Axonal </a:t>
            </a:r>
            <a:r>
              <a:rPr lang="en-US" dirty="0" err="1" smtClean="0"/>
              <a:t>vs</a:t>
            </a:r>
            <a:r>
              <a:rPr lang="en-US" dirty="0" smtClean="0"/>
              <a:t> Demyelinating</a:t>
            </a:r>
          </a:p>
          <a:p>
            <a:endParaRPr lang="en-US" dirty="0"/>
          </a:p>
        </p:txBody>
      </p:sp>
      <p:pic>
        <p:nvPicPr>
          <p:cNvPr id="6" name="Picture 4" descr="DSCF0011"/>
          <p:cNvPicPr>
            <a:picLocks noGrp="1" noChangeAspect="1" noChangeArrowheads="1"/>
          </p:cNvPicPr>
          <p:nvPr>
            <p:ph sz="half" idx="2"/>
          </p:nvPr>
        </p:nvPicPr>
        <p:blipFill>
          <a:blip r:embed="rId2" cstate="email">
            <a:extLst>
              <a:ext uri="{28A0092B-C50C-407E-A947-70E740481C1C}">
                <a14:useLocalDpi xmlns:a14="http://schemas.microsoft.com/office/drawing/2010/main" val="0"/>
              </a:ext>
            </a:extLst>
          </a:blip>
          <a:srcRect l="7556" r="7556"/>
          <a:stretch>
            <a:fillRect/>
          </a:stretch>
        </p:blipFill>
        <p:spPr>
          <a:xfrm>
            <a:off x="4648200" y="1600200"/>
            <a:ext cx="2033357" cy="2278735"/>
          </a:xfrm>
          <a:noFill/>
          <a:extLst>
            <a:ext uri="{909E8E84-426E-40DD-AFC4-6F175D3DCCD1}">
              <a14:hiddenFill xmlns:a14="http://schemas.microsoft.com/office/drawing/2010/main">
                <a:solidFill>
                  <a:srgbClr val="FFFFFF"/>
                </a:solidFill>
              </a14:hiddenFill>
            </a:ext>
          </a:extLst>
        </p:spPr>
      </p:pic>
      <p:pic>
        <p:nvPicPr>
          <p:cNvPr id="7" name="Picture 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70240" y="3075503"/>
            <a:ext cx="2076390" cy="3036853"/>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2934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Axons and Myelin</a:t>
            </a:r>
            <a:endParaRPr lang="en-US" dirty="0"/>
          </a:p>
        </p:txBody>
      </p:sp>
      <p:sp>
        <p:nvSpPr>
          <p:cNvPr id="3" name="Content Placeholder 2"/>
          <p:cNvSpPr>
            <a:spLocks noGrp="1"/>
          </p:cNvSpPr>
          <p:nvPr>
            <p:ph sz="half" idx="1"/>
          </p:nvPr>
        </p:nvSpPr>
        <p:spPr/>
        <p:txBody>
          <a:bodyPr/>
          <a:lstStyle/>
          <a:p>
            <a:r>
              <a:rPr lang="en-US" dirty="0" smtClean="0"/>
              <a:t>Axons = Wires</a:t>
            </a:r>
          </a:p>
          <a:p>
            <a:r>
              <a:rPr lang="en-US" dirty="0" smtClean="0"/>
              <a:t>Myelin = Insulation</a:t>
            </a:r>
          </a:p>
          <a:p>
            <a:r>
              <a:rPr lang="en-US" dirty="0" smtClean="0"/>
              <a:t>Nerve fibers are designed to provide rapid transfer of information through very thin wires</a:t>
            </a:r>
          </a:p>
          <a:p>
            <a:r>
              <a:rPr lang="en-US" dirty="0" smtClean="0"/>
              <a:t>Myelin allows for nerves to conduct signals through microscopic fibers at rates as high as 60 meters/second</a:t>
            </a:r>
          </a:p>
          <a:p>
            <a:pPr marL="0" indent="0">
              <a:buNone/>
            </a:pPr>
            <a:endParaRPr lang="en-US" dirty="0" smtClean="0"/>
          </a:p>
          <a:p>
            <a:endParaRPr lang="en-US" dirty="0"/>
          </a:p>
        </p:txBody>
      </p:sp>
      <p:pic>
        <p:nvPicPr>
          <p:cNvPr id="4" name="Content Placeholder 3"/>
          <p:cNvPicPr>
            <a:picLocks noGrp="1" noChangeAspect="1"/>
          </p:cNvPicPr>
          <p:nvPr>
            <p:ph sz="half" idx="2"/>
          </p:nvPr>
        </p:nvPicPr>
        <p:blipFill>
          <a:blip r:embed="rId2"/>
          <a:srcRect t="848" b="848"/>
          <a:stretch>
            <a:fillRect/>
          </a:stretch>
        </p:blipFill>
        <p:spPr>
          <a:xfrm>
            <a:off x="4720762" y="1510694"/>
            <a:ext cx="3966038" cy="2259299"/>
          </a:xfrm>
        </p:spPr>
      </p:pic>
      <p:pic>
        <p:nvPicPr>
          <p:cNvPr id="6" name="Picture 5"/>
          <p:cNvPicPr>
            <a:picLocks noChangeAspect="1"/>
          </p:cNvPicPr>
          <p:nvPr/>
        </p:nvPicPr>
        <p:blipFill>
          <a:blip r:embed="rId3"/>
          <a:stretch>
            <a:fillRect/>
          </a:stretch>
        </p:blipFill>
        <p:spPr>
          <a:xfrm>
            <a:off x="4945533" y="4155526"/>
            <a:ext cx="3938408" cy="2431983"/>
          </a:xfrm>
          <a:prstGeom prst="rect">
            <a:avLst/>
          </a:prstGeom>
        </p:spPr>
      </p:pic>
    </p:spTree>
    <p:extLst>
      <p:ext uri="{BB962C8B-B14F-4D97-AF65-F5344CB8AC3E}">
        <p14:creationId xmlns:p14="http://schemas.microsoft.com/office/powerpoint/2010/main" val="1404891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Axonal </a:t>
            </a:r>
            <a:r>
              <a:rPr lang="en-US" sz="3600" dirty="0" err="1" smtClean="0"/>
              <a:t>vs</a:t>
            </a:r>
            <a:r>
              <a:rPr lang="en-US" sz="3600" dirty="0" smtClean="0"/>
              <a:t> Demyelinating Neuropathies</a:t>
            </a:r>
            <a:endParaRPr lang="en-US" sz="3600" dirty="0"/>
          </a:p>
        </p:txBody>
      </p:sp>
      <p:sp>
        <p:nvSpPr>
          <p:cNvPr id="5" name="Text Placeholder 4"/>
          <p:cNvSpPr>
            <a:spLocks noGrp="1"/>
          </p:cNvSpPr>
          <p:nvPr>
            <p:ph type="body" idx="1"/>
          </p:nvPr>
        </p:nvSpPr>
        <p:spPr/>
        <p:txBody>
          <a:bodyPr/>
          <a:lstStyle/>
          <a:p>
            <a:pPr algn="ctr"/>
            <a:r>
              <a:rPr lang="en-US" dirty="0" smtClean="0"/>
              <a:t>AXONAL</a:t>
            </a:r>
            <a:endParaRPr lang="en-US" dirty="0"/>
          </a:p>
        </p:txBody>
      </p:sp>
      <p:sp>
        <p:nvSpPr>
          <p:cNvPr id="6" name="Content Placeholder 5"/>
          <p:cNvSpPr>
            <a:spLocks noGrp="1"/>
          </p:cNvSpPr>
          <p:nvPr>
            <p:ph sz="half" idx="2"/>
          </p:nvPr>
        </p:nvSpPr>
        <p:spPr/>
        <p:txBody>
          <a:bodyPr/>
          <a:lstStyle/>
          <a:p>
            <a:r>
              <a:rPr lang="en-US" dirty="0" smtClean="0"/>
              <a:t>Most common</a:t>
            </a:r>
          </a:p>
          <a:p>
            <a:r>
              <a:rPr lang="en-US" dirty="0" smtClean="0"/>
              <a:t>Less Treatable</a:t>
            </a:r>
          </a:p>
          <a:p>
            <a:r>
              <a:rPr lang="en-US" dirty="0" smtClean="0"/>
              <a:t>Less severe</a:t>
            </a:r>
          </a:p>
          <a:p>
            <a:r>
              <a:rPr lang="en-US" dirty="0" smtClean="0"/>
              <a:t>Primary finding in diabetes</a:t>
            </a:r>
          </a:p>
          <a:p>
            <a:r>
              <a:rPr lang="en-US" dirty="0" smtClean="0"/>
              <a:t>Most nutritional and toxic</a:t>
            </a:r>
          </a:p>
          <a:p>
            <a:r>
              <a:rPr lang="en-US" dirty="0" smtClean="0"/>
              <a:t>The majority of idiopathic</a:t>
            </a:r>
          </a:p>
          <a:p>
            <a:r>
              <a:rPr lang="en-US" dirty="0" smtClean="0"/>
              <a:t>Improvement is often incomplete and slow</a:t>
            </a:r>
            <a:endParaRPr lang="en-US" dirty="0"/>
          </a:p>
        </p:txBody>
      </p:sp>
      <p:sp>
        <p:nvSpPr>
          <p:cNvPr id="7" name="Text Placeholder 6"/>
          <p:cNvSpPr>
            <a:spLocks noGrp="1"/>
          </p:cNvSpPr>
          <p:nvPr>
            <p:ph type="body" sz="quarter" idx="3"/>
          </p:nvPr>
        </p:nvSpPr>
        <p:spPr/>
        <p:txBody>
          <a:bodyPr/>
          <a:lstStyle/>
          <a:p>
            <a:pPr algn="ctr"/>
            <a:r>
              <a:rPr lang="en-US" dirty="0" smtClean="0"/>
              <a:t>DEMYELINATING</a:t>
            </a:r>
            <a:endParaRPr lang="en-US" dirty="0"/>
          </a:p>
        </p:txBody>
      </p:sp>
      <p:sp>
        <p:nvSpPr>
          <p:cNvPr id="8" name="Content Placeholder 7"/>
          <p:cNvSpPr>
            <a:spLocks noGrp="1"/>
          </p:cNvSpPr>
          <p:nvPr>
            <p:ph sz="quarter" idx="4"/>
          </p:nvPr>
        </p:nvSpPr>
        <p:spPr/>
        <p:txBody>
          <a:bodyPr/>
          <a:lstStyle/>
          <a:p>
            <a:r>
              <a:rPr lang="en-US" dirty="0" smtClean="0"/>
              <a:t>Inflammatory</a:t>
            </a:r>
          </a:p>
          <a:p>
            <a:r>
              <a:rPr lang="en-US" dirty="0" smtClean="0"/>
              <a:t>Immune</a:t>
            </a:r>
          </a:p>
          <a:p>
            <a:r>
              <a:rPr lang="en-US" dirty="0" smtClean="0"/>
              <a:t>Most Common form of CMT</a:t>
            </a:r>
          </a:p>
          <a:p>
            <a:r>
              <a:rPr lang="en-US" dirty="0" smtClean="0"/>
              <a:t>More likely to be treatable</a:t>
            </a:r>
          </a:p>
          <a:p>
            <a:r>
              <a:rPr lang="en-US" dirty="0" smtClean="0"/>
              <a:t>Can be very severe</a:t>
            </a:r>
          </a:p>
          <a:p>
            <a:r>
              <a:rPr lang="en-US" dirty="0" smtClean="0"/>
              <a:t>Can improve relatively quickly</a:t>
            </a:r>
            <a:endParaRPr lang="en-US" dirty="0"/>
          </a:p>
        </p:txBody>
      </p:sp>
    </p:spTree>
    <p:extLst>
      <p:ext uri="{BB962C8B-B14F-4D97-AF65-F5344CB8AC3E}">
        <p14:creationId xmlns:p14="http://schemas.microsoft.com/office/powerpoint/2010/main" val="1830679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Findings on Nerve Conduction Testing</a:t>
            </a:r>
            <a:endParaRPr lang="en-US" sz="3600" dirty="0"/>
          </a:p>
        </p:txBody>
      </p:sp>
      <p:sp>
        <p:nvSpPr>
          <p:cNvPr id="3" name="Text Placeholder 2"/>
          <p:cNvSpPr>
            <a:spLocks noGrp="1"/>
          </p:cNvSpPr>
          <p:nvPr>
            <p:ph type="body" idx="1"/>
          </p:nvPr>
        </p:nvSpPr>
        <p:spPr/>
        <p:txBody>
          <a:bodyPr/>
          <a:lstStyle/>
          <a:p>
            <a:pPr algn="ctr"/>
            <a:r>
              <a:rPr lang="en-US" dirty="0" smtClean="0"/>
              <a:t>AXONAL</a:t>
            </a:r>
            <a:endParaRPr lang="en-US" dirty="0"/>
          </a:p>
        </p:txBody>
      </p:sp>
      <p:sp>
        <p:nvSpPr>
          <p:cNvPr id="4" name="Content Placeholder 3"/>
          <p:cNvSpPr>
            <a:spLocks noGrp="1"/>
          </p:cNvSpPr>
          <p:nvPr>
            <p:ph sz="half" idx="2"/>
          </p:nvPr>
        </p:nvSpPr>
        <p:spPr>
          <a:xfrm>
            <a:off x="140004" y="2174875"/>
            <a:ext cx="4357384" cy="3951288"/>
          </a:xfrm>
        </p:spPr>
        <p:txBody>
          <a:bodyPr/>
          <a:lstStyle/>
          <a:p>
            <a:r>
              <a:rPr lang="en-US" dirty="0" smtClean="0"/>
              <a:t>Loss of amplitude points to less nerve fibers working</a:t>
            </a:r>
          </a:p>
          <a:p>
            <a:r>
              <a:rPr lang="en-US" dirty="0" smtClean="0"/>
              <a:t>Conduction slows modestly as preserved axons function normally (never below 30 m/s)</a:t>
            </a:r>
          </a:p>
          <a:p>
            <a:r>
              <a:rPr lang="en-US" dirty="0" smtClean="0"/>
              <a:t>All </a:t>
            </a:r>
            <a:r>
              <a:rPr lang="en-US" dirty="0" err="1" smtClean="0"/>
              <a:t>segmeents</a:t>
            </a:r>
            <a:r>
              <a:rPr lang="en-US" dirty="0" smtClean="0"/>
              <a:t> of nerve behave the same</a:t>
            </a:r>
            <a:endParaRPr lang="en-US" dirty="0"/>
          </a:p>
        </p:txBody>
      </p:sp>
      <p:sp>
        <p:nvSpPr>
          <p:cNvPr id="5" name="Text Placeholder 4"/>
          <p:cNvSpPr>
            <a:spLocks noGrp="1"/>
          </p:cNvSpPr>
          <p:nvPr>
            <p:ph type="body" sz="quarter" idx="3"/>
          </p:nvPr>
        </p:nvSpPr>
        <p:spPr/>
        <p:txBody>
          <a:bodyPr/>
          <a:lstStyle/>
          <a:p>
            <a:pPr algn="ctr"/>
            <a:r>
              <a:rPr lang="en-US" dirty="0" smtClean="0"/>
              <a:t>DEMYELINATING</a:t>
            </a:r>
            <a:endParaRPr lang="en-US" dirty="0"/>
          </a:p>
        </p:txBody>
      </p:sp>
      <p:sp>
        <p:nvSpPr>
          <p:cNvPr id="6" name="Content Placeholder 5"/>
          <p:cNvSpPr>
            <a:spLocks noGrp="1"/>
          </p:cNvSpPr>
          <p:nvPr>
            <p:ph sz="quarter" idx="4"/>
          </p:nvPr>
        </p:nvSpPr>
        <p:spPr>
          <a:xfrm>
            <a:off x="4645025" y="2174875"/>
            <a:ext cx="4405222" cy="3951288"/>
          </a:xfrm>
        </p:spPr>
        <p:txBody>
          <a:bodyPr/>
          <a:lstStyle/>
          <a:p>
            <a:r>
              <a:rPr lang="en-US" dirty="0" smtClean="0"/>
              <a:t>Conduction can be very slow- even slower than 20 m/sec</a:t>
            </a:r>
          </a:p>
          <a:p>
            <a:r>
              <a:rPr lang="en-US" dirty="0" smtClean="0"/>
              <a:t>Segments of a nerve can be different with one portion normal and another very slow</a:t>
            </a:r>
          </a:p>
          <a:p>
            <a:r>
              <a:rPr lang="en-US" dirty="0" smtClean="0"/>
              <a:t>Conduction can be “blocked”</a:t>
            </a:r>
          </a:p>
          <a:p>
            <a:endParaRPr lang="en-US" dirty="0" smtClean="0"/>
          </a:p>
        </p:txBody>
      </p:sp>
    </p:spTree>
    <p:extLst>
      <p:ext uri="{BB962C8B-B14F-4D97-AF65-F5344CB8AC3E}">
        <p14:creationId xmlns:p14="http://schemas.microsoft.com/office/powerpoint/2010/main" val="3468323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Why Do They Stick Needles in My Muscles?</a:t>
            </a:r>
            <a:endParaRPr lang="en-US" sz="3600" dirty="0"/>
          </a:p>
        </p:txBody>
      </p:sp>
      <p:sp>
        <p:nvSpPr>
          <p:cNvPr id="7" name="Content Placeholder 6"/>
          <p:cNvSpPr>
            <a:spLocks noGrp="1"/>
          </p:cNvSpPr>
          <p:nvPr>
            <p:ph idx="1"/>
          </p:nvPr>
        </p:nvSpPr>
        <p:spPr/>
        <p:txBody>
          <a:bodyPr/>
          <a:lstStyle/>
          <a:p>
            <a:r>
              <a:rPr lang="en-US" dirty="0" smtClean="0"/>
              <a:t>Needle EMG gives a direct measurement of how many nerve fibers are connected to the muscle</a:t>
            </a:r>
          </a:p>
          <a:p>
            <a:r>
              <a:rPr lang="en-US" dirty="0" smtClean="0"/>
              <a:t>Can give an idea of chronicity and severity</a:t>
            </a:r>
          </a:p>
          <a:p>
            <a:r>
              <a:rPr lang="en-US" dirty="0" smtClean="0"/>
              <a:t>Can localize a problem in ways that nerve conduction studies can’t</a:t>
            </a:r>
          </a:p>
          <a:p>
            <a:r>
              <a:rPr lang="en-US" dirty="0" smtClean="0"/>
              <a:t>Can look at more proximal regions</a:t>
            </a:r>
            <a:endParaRPr lang="en-US" dirty="0"/>
          </a:p>
        </p:txBody>
      </p:sp>
    </p:spTree>
    <p:extLst>
      <p:ext uri="{BB962C8B-B14F-4D97-AF65-F5344CB8AC3E}">
        <p14:creationId xmlns:p14="http://schemas.microsoft.com/office/powerpoint/2010/main" val="3725057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Talk About</a:t>
            </a:r>
            <a:endParaRPr lang="en-US" dirty="0"/>
          </a:p>
        </p:txBody>
      </p:sp>
      <p:sp>
        <p:nvSpPr>
          <p:cNvPr id="3" name="Content Placeholder 2"/>
          <p:cNvSpPr>
            <a:spLocks noGrp="1"/>
          </p:cNvSpPr>
          <p:nvPr>
            <p:ph idx="1"/>
          </p:nvPr>
        </p:nvSpPr>
        <p:spPr/>
        <p:txBody>
          <a:bodyPr/>
          <a:lstStyle/>
          <a:p>
            <a:r>
              <a:rPr lang="en-US" dirty="0"/>
              <a:t> </a:t>
            </a:r>
            <a:r>
              <a:rPr lang="en-US" dirty="0" smtClean="0"/>
              <a:t>The History and Examination of Someone with Peripheral Neuropathy</a:t>
            </a:r>
          </a:p>
          <a:p>
            <a:pPr lvl="1"/>
            <a:r>
              <a:rPr lang="en-US" sz="2400" dirty="0" smtClean="0"/>
              <a:t>Communication </a:t>
            </a:r>
            <a:r>
              <a:rPr lang="en-US" sz="2400" dirty="0"/>
              <a:t>Mismatches</a:t>
            </a:r>
          </a:p>
          <a:p>
            <a:pPr lvl="1"/>
            <a:r>
              <a:rPr lang="en-US" sz="2400" dirty="0"/>
              <a:t>What the doctor means may not be what you think it </a:t>
            </a:r>
            <a:r>
              <a:rPr lang="en-US" sz="2400" dirty="0" smtClean="0"/>
              <a:t>does</a:t>
            </a:r>
          </a:p>
          <a:p>
            <a:r>
              <a:rPr lang="en-US" sz="2800" dirty="0" smtClean="0"/>
              <a:t>Treatable Neuropathies</a:t>
            </a:r>
          </a:p>
          <a:p>
            <a:pPr lvl="1"/>
            <a:r>
              <a:rPr lang="en-US" sz="2400" dirty="0" smtClean="0"/>
              <a:t>What are the treatable disorders?</a:t>
            </a:r>
          </a:p>
          <a:p>
            <a:pPr lvl="1"/>
            <a:r>
              <a:rPr lang="en-US" sz="2400" dirty="0" smtClean="0"/>
              <a:t>Why we do the tests we do</a:t>
            </a:r>
          </a:p>
          <a:p>
            <a:pPr lvl="1"/>
            <a:r>
              <a:rPr lang="en-US" sz="2400" dirty="0" smtClean="0"/>
              <a:t>How the tests determine if you have a disorder that is amenable to treatment</a:t>
            </a:r>
          </a:p>
          <a:p>
            <a:r>
              <a:rPr lang="en-US" sz="2800" dirty="0" smtClean="0"/>
              <a:t>What factors go into the decision as to how to treat</a:t>
            </a:r>
          </a:p>
          <a:p>
            <a:endParaRPr lang="en-US" dirty="0"/>
          </a:p>
        </p:txBody>
      </p:sp>
    </p:spTree>
    <p:extLst>
      <p:ext uri="{BB962C8B-B14F-4D97-AF65-F5344CB8AC3E}">
        <p14:creationId xmlns:p14="http://schemas.microsoft.com/office/powerpoint/2010/main" val="3135276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Electromyography</a:t>
            </a:r>
            <a:endParaRPr lang="en-US" dirty="0"/>
          </a:p>
        </p:txBody>
      </p:sp>
      <p:sp>
        <p:nvSpPr>
          <p:cNvPr id="3" name="Content Placeholder 2"/>
          <p:cNvSpPr>
            <a:spLocks noGrp="1"/>
          </p:cNvSpPr>
          <p:nvPr>
            <p:ph idx="1"/>
          </p:nvPr>
        </p:nvSpPr>
        <p:spPr/>
        <p:txBody>
          <a:bodyPr/>
          <a:lstStyle/>
          <a:p>
            <a:r>
              <a:rPr lang="en-US" dirty="0" smtClean="0"/>
              <a:t>Safe even if on blood thinners</a:t>
            </a:r>
          </a:p>
          <a:p>
            <a:r>
              <a:rPr lang="en-US" dirty="0" smtClean="0"/>
              <a:t>“Needles are Needles”</a:t>
            </a:r>
          </a:p>
          <a:p>
            <a:pPr lvl="1"/>
            <a:r>
              <a:rPr lang="en-US" dirty="0" smtClean="0"/>
              <a:t>They can hurt</a:t>
            </a:r>
          </a:p>
          <a:p>
            <a:pPr lvl="1"/>
            <a:r>
              <a:rPr lang="en-US" dirty="0" smtClean="0"/>
              <a:t>But- many times discomfort is minimal</a:t>
            </a:r>
          </a:p>
          <a:p>
            <a:pPr lvl="1"/>
            <a:r>
              <a:rPr lang="en-US" dirty="0" smtClean="0"/>
              <a:t>No long lasting discomfort</a:t>
            </a:r>
          </a:p>
          <a:p>
            <a:r>
              <a:rPr lang="en-US" dirty="0" smtClean="0"/>
              <a:t>Almost any muscle can be sampled</a:t>
            </a:r>
          </a:p>
          <a:p>
            <a:endParaRPr lang="en-US" dirty="0" smtClean="0"/>
          </a:p>
          <a:p>
            <a:endParaRPr lang="en-US" dirty="0" smtClean="0"/>
          </a:p>
          <a:p>
            <a:endParaRPr lang="en-US" dirty="0"/>
          </a:p>
        </p:txBody>
      </p:sp>
    </p:spTree>
    <p:extLst>
      <p:ext uri="{BB962C8B-B14F-4D97-AF65-F5344CB8AC3E}">
        <p14:creationId xmlns:p14="http://schemas.microsoft.com/office/powerpoint/2010/main" val="1268710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When Should I Have A Nerve Biopsy</a:t>
            </a:r>
            <a:endParaRPr lang="en-US" sz="3600" dirty="0"/>
          </a:p>
        </p:txBody>
      </p:sp>
      <p:sp>
        <p:nvSpPr>
          <p:cNvPr id="3" name="Content Placeholder 2"/>
          <p:cNvSpPr>
            <a:spLocks noGrp="1"/>
          </p:cNvSpPr>
          <p:nvPr>
            <p:ph idx="1"/>
          </p:nvPr>
        </p:nvSpPr>
        <p:spPr/>
        <p:txBody>
          <a:bodyPr/>
          <a:lstStyle/>
          <a:p>
            <a:r>
              <a:rPr lang="en-US" sz="2400" dirty="0" smtClean="0"/>
              <a:t>Most of the time biopsy is unnecessary</a:t>
            </a:r>
          </a:p>
          <a:p>
            <a:r>
              <a:rPr lang="en-US" sz="2400" dirty="0" smtClean="0"/>
              <a:t>Rarely diagnose a disorder unless:</a:t>
            </a:r>
          </a:p>
          <a:p>
            <a:pPr lvl="1"/>
            <a:r>
              <a:rPr lang="en-US" sz="2400" dirty="0" err="1" smtClean="0"/>
              <a:t>Vasculitis</a:t>
            </a:r>
            <a:endParaRPr lang="en-US" sz="2400" dirty="0" smtClean="0"/>
          </a:p>
          <a:p>
            <a:pPr lvl="1"/>
            <a:r>
              <a:rPr lang="en-US" sz="2400" dirty="0" smtClean="0"/>
              <a:t>Infiltrating disorders: amyloid, cancer</a:t>
            </a:r>
          </a:p>
          <a:p>
            <a:pPr lvl="1"/>
            <a:r>
              <a:rPr lang="en-US" sz="2400" dirty="0" smtClean="0"/>
              <a:t>Unique signature: </a:t>
            </a:r>
            <a:r>
              <a:rPr lang="en-US" sz="2400" dirty="0" err="1" smtClean="0"/>
              <a:t>Tomacula</a:t>
            </a:r>
            <a:r>
              <a:rPr lang="en-US" sz="2400" dirty="0" smtClean="0"/>
              <a:t> suggests HNPP</a:t>
            </a:r>
          </a:p>
          <a:p>
            <a:r>
              <a:rPr lang="en-US" sz="2400" dirty="0" smtClean="0"/>
              <a:t>Can occasionally tell axonal </a:t>
            </a:r>
            <a:r>
              <a:rPr lang="en-US" sz="2400" dirty="0" err="1" smtClean="0"/>
              <a:t>vs</a:t>
            </a:r>
            <a:r>
              <a:rPr lang="en-US" sz="2400" dirty="0" smtClean="0"/>
              <a:t> demyelinating when EMG unclear</a:t>
            </a:r>
          </a:p>
          <a:p>
            <a:r>
              <a:rPr lang="en-US" sz="2400" dirty="0" smtClean="0"/>
              <a:t>Minor surgery but will leave numb region (sometimes painful)</a:t>
            </a:r>
          </a:p>
          <a:p>
            <a:r>
              <a:rPr lang="en-US" sz="2400" dirty="0" smtClean="0"/>
              <a:t>Best done at centers that have expertise (other centers can send to experts but the biopsy has to be done well and preserved correctly)</a:t>
            </a:r>
            <a:endParaRPr lang="en-US" sz="2400" dirty="0"/>
          </a:p>
        </p:txBody>
      </p:sp>
    </p:spTree>
    <p:extLst>
      <p:ext uri="{BB962C8B-B14F-4D97-AF65-F5344CB8AC3E}">
        <p14:creationId xmlns:p14="http://schemas.microsoft.com/office/powerpoint/2010/main" val="1225783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82568" y="247775"/>
            <a:ext cx="3657600" cy="3352800"/>
          </a:xfrm>
          <a:prstGeom prst="rect">
            <a:avLst/>
          </a:prstGeom>
        </p:spPr>
      </p:pic>
      <p:pic>
        <p:nvPicPr>
          <p:cNvPr id="5" name="Picture 4"/>
          <p:cNvPicPr>
            <a:picLocks noChangeAspect="1"/>
          </p:cNvPicPr>
          <p:nvPr/>
        </p:nvPicPr>
        <p:blipFill>
          <a:blip r:embed="rId3"/>
          <a:stretch>
            <a:fillRect/>
          </a:stretch>
        </p:blipFill>
        <p:spPr>
          <a:xfrm>
            <a:off x="382567" y="4006189"/>
            <a:ext cx="3591955" cy="2482508"/>
          </a:xfrm>
          <a:prstGeom prst="rect">
            <a:avLst/>
          </a:prstGeom>
        </p:spPr>
      </p:pic>
      <p:pic>
        <p:nvPicPr>
          <p:cNvPr id="6" name="Picture 5"/>
          <p:cNvPicPr>
            <a:picLocks noChangeAspect="1"/>
          </p:cNvPicPr>
          <p:nvPr/>
        </p:nvPicPr>
        <p:blipFill>
          <a:blip r:embed="rId4"/>
          <a:stretch>
            <a:fillRect/>
          </a:stretch>
        </p:blipFill>
        <p:spPr>
          <a:xfrm>
            <a:off x="4184448" y="247775"/>
            <a:ext cx="4401536" cy="3242353"/>
          </a:xfrm>
          <a:prstGeom prst="rect">
            <a:avLst/>
          </a:prstGeom>
        </p:spPr>
      </p:pic>
      <p:pic>
        <p:nvPicPr>
          <p:cNvPr id="7" name="Picture 6"/>
          <p:cNvPicPr>
            <a:picLocks noChangeAspect="1"/>
          </p:cNvPicPr>
          <p:nvPr/>
        </p:nvPicPr>
        <p:blipFill>
          <a:blip r:embed="rId5"/>
          <a:stretch>
            <a:fillRect/>
          </a:stretch>
        </p:blipFill>
        <p:spPr>
          <a:xfrm>
            <a:off x="4775984" y="3616906"/>
            <a:ext cx="3810000" cy="2857500"/>
          </a:xfrm>
          <a:prstGeom prst="rect">
            <a:avLst/>
          </a:prstGeom>
        </p:spPr>
      </p:pic>
      <p:sp>
        <p:nvSpPr>
          <p:cNvPr id="8" name="TextBox 7"/>
          <p:cNvSpPr txBox="1"/>
          <p:nvPr/>
        </p:nvSpPr>
        <p:spPr>
          <a:xfrm>
            <a:off x="1021560" y="593647"/>
            <a:ext cx="1201020" cy="461665"/>
          </a:xfrm>
          <a:prstGeom prst="rect">
            <a:avLst/>
          </a:prstGeom>
          <a:noFill/>
        </p:spPr>
        <p:txBody>
          <a:bodyPr wrap="none" rtlCol="0">
            <a:spAutoFit/>
          </a:bodyPr>
          <a:lstStyle/>
          <a:p>
            <a:r>
              <a:rPr lang="en-US" sz="2400" b="1" dirty="0" smtClean="0">
                <a:solidFill>
                  <a:schemeClr val="tx2"/>
                </a:solidFill>
              </a:rPr>
              <a:t>Norma</a:t>
            </a:r>
            <a:r>
              <a:rPr lang="en-US" sz="2400" dirty="0" smtClean="0"/>
              <a:t>l</a:t>
            </a:r>
            <a:endParaRPr lang="en-US" dirty="0"/>
          </a:p>
        </p:txBody>
      </p:sp>
      <p:sp>
        <p:nvSpPr>
          <p:cNvPr id="9" name="TextBox 8"/>
          <p:cNvSpPr txBox="1"/>
          <p:nvPr/>
        </p:nvSpPr>
        <p:spPr>
          <a:xfrm>
            <a:off x="4693155" y="593647"/>
            <a:ext cx="1428997" cy="461665"/>
          </a:xfrm>
          <a:prstGeom prst="rect">
            <a:avLst/>
          </a:prstGeom>
          <a:noFill/>
        </p:spPr>
        <p:txBody>
          <a:bodyPr wrap="none" rtlCol="0">
            <a:spAutoFit/>
          </a:bodyPr>
          <a:lstStyle/>
          <a:p>
            <a:r>
              <a:rPr lang="en-US" sz="2400" b="1" dirty="0" err="1" smtClean="0">
                <a:solidFill>
                  <a:srgbClr val="FFFF00"/>
                </a:solidFill>
              </a:rPr>
              <a:t>Vasculitis</a:t>
            </a:r>
            <a:endParaRPr lang="en-US" sz="2400" b="1" dirty="0">
              <a:solidFill>
                <a:srgbClr val="FFFF00"/>
              </a:solidFill>
            </a:endParaRPr>
          </a:p>
        </p:txBody>
      </p:sp>
      <p:sp>
        <p:nvSpPr>
          <p:cNvPr id="10" name="TextBox 9"/>
          <p:cNvSpPr txBox="1"/>
          <p:nvPr/>
        </p:nvSpPr>
        <p:spPr>
          <a:xfrm>
            <a:off x="604188" y="5737111"/>
            <a:ext cx="3236784" cy="461665"/>
          </a:xfrm>
          <a:prstGeom prst="rect">
            <a:avLst/>
          </a:prstGeom>
          <a:noFill/>
        </p:spPr>
        <p:txBody>
          <a:bodyPr wrap="none" rtlCol="0">
            <a:spAutoFit/>
          </a:bodyPr>
          <a:lstStyle/>
          <a:p>
            <a:r>
              <a:rPr lang="en-US" sz="2400" b="1" dirty="0" smtClean="0">
                <a:solidFill>
                  <a:srgbClr val="FFFF00"/>
                </a:solidFill>
              </a:rPr>
              <a:t>Chronic Demyelinating</a:t>
            </a:r>
            <a:endParaRPr lang="en-US" sz="2400" b="1" dirty="0">
              <a:solidFill>
                <a:srgbClr val="FFFF00"/>
              </a:solidFill>
            </a:endParaRPr>
          </a:p>
        </p:txBody>
      </p:sp>
      <p:sp>
        <p:nvSpPr>
          <p:cNvPr id="11" name="TextBox 10"/>
          <p:cNvSpPr txBox="1"/>
          <p:nvPr/>
        </p:nvSpPr>
        <p:spPr>
          <a:xfrm>
            <a:off x="5232045" y="5861363"/>
            <a:ext cx="2802119" cy="461665"/>
          </a:xfrm>
          <a:prstGeom prst="rect">
            <a:avLst/>
          </a:prstGeom>
          <a:noFill/>
        </p:spPr>
        <p:txBody>
          <a:bodyPr wrap="none" rtlCol="0">
            <a:spAutoFit/>
          </a:bodyPr>
          <a:lstStyle/>
          <a:p>
            <a:r>
              <a:rPr lang="en-US" sz="2400" b="1" dirty="0" smtClean="0">
                <a:solidFill>
                  <a:srgbClr val="FFFF00"/>
                </a:solidFill>
              </a:rPr>
              <a:t>Amyloid Deposition</a:t>
            </a:r>
            <a:endParaRPr lang="en-US" sz="2400" b="1" dirty="0">
              <a:solidFill>
                <a:srgbClr val="FFFF00"/>
              </a:solidFill>
            </a:endParaRPr>
          </a:p>
        </p:txBody>
      </p:sp>
    </p:spTree>
    <p:extLst>
      <p:ext uri="{BB962C8B-B14F-4D97-AF65-F5344CB8AC3E}">
        <p14:creationId xmlns:p14="http://schemas.microsoft.com/office/powerpoint/2010/main" val="10884132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Treatment: A Contract Between Patient and Physician</a:t>
            </a:r>
            <a:endParaRPr lang="en-US" sz="3600" dirty="0"/>
          </a:p>
        </p:txBody>
      </p:sp>
      <p:sp>
        <p:nvSpPr>
          <p:cNvPr id="3" name="Content Placeholder 2"/>
          <p:cNvSpPr>
            <a:spLocks noGrp="1"/>
          </p:cNvSpPr>
          <p:nvPr>
            <p:ph idx="1"/>
          </p:nvPr>
        </p:nvSpPr>
        <p:spPr>
          <a:xfrm>
            <a:off x="457200" y="1600200"/>
            <a:ext cx="8463044" cy="4525963"/>
          </a:xfrm>
        </p:spPr>
        <p:txBody>
          <a:bodyPr/>
          <a:lstStyle/>
          <a:p>
            <a:r>
              <a:rPr lang="en-US" sz="2800" dirty="0" smtClean="0"/>
              <a:t>Patient expectations and physician goals need to be in synch.</a:t>
            </a:r>
          </a:p>
          <a:p>
            <a:pPr lvl="1"/>
            <a:r>
              <a:rPr lang="en-US" dirty="0" smtClean="0"/>
              <a:t>Short term </a:t>
            </a:r>
            <a:r>
              <a:rPr lang="en-US" dirty="0" err="1" smtClean="0"/>
              <a:t>vs</a:t>
            </a:r>
            <a:r>
              <a:rPr lang="en-US" dirty="0" smtClean="0"/>
              <a:t> long term</a:t>
            </a:r>
          </a:p>
          <a:p>
            <a:r>
              <a:rPr lang="en-US" sz="2800" dirty="0" smtClean="0"/>
              <a:t>You need to know what would signify treatment effect</a:t>
            </a:r>
          </a:p>
          <a:p>
            <a:pPr lvl="1"/>
            <a:r>
              <a:rPr lang="en-US" dirty="0" smtClean="0"/>
              <a:t>Stability (stopping progression) or Improvement?</a:t>
            </a:r>
          </a:p>
          <a:p>
            <a:pPr lvl="1"/>
            <a:r>
              <a:rPr lang="en-US" dirty="0" smtClean="0"/>
              <a:t>Strength or sensation or pain?</a:t>
            </a:r>
          </a:p>
          <a:p>
            <a:pPr lvl="1"/>
            <a:r>
              <a:rPr lang="en-US" dirty="0" smtClean="0"/>
              <a:t>What muscles are likely to get stronger. Which aren’t.</a:t>
            </a:r>
          </a:p>
          <a:p>
            <a:pPr lvl="1"/>
            <a:r>
              <a:rPr lang="en-US" dirty="0" smtClean="0"/>
              <a:t>Change in exam or improved function</a:t>
            </a:r>
          </a:p>
          <a:p>
            <a:pPr lvl="1"/>
            <a:endParaRPr lang="en-US" dirty="0"/>
          </a:p>
        </p:txBody>
      </p:sp>
    </p:spTree>
    <p:extLst>
      <p:ext uri="{BB962C8B-B14F-4D97-AF65-F5344CB8AC3E}">
        <p14:creationId xmlns:p14="http://schemas.microsoft.com/office/powerpoint/2010/main" val="1482582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Considerations</a:t>
            </a:r>
            <a:endParaRPr lang="en-US" dirty="0"/>
          </a:p>
        </p:txBody>
      </p:sp>
      <p:sp>
        <p:nvSpPr>
          <p:cNvPr id="3" name="Content Placeholder 2"/>
          <p:cNvSpPr>
            <a:spLocks noGrp="1"/>
          </p:cNvSpPr>
          <p:nvPr>
            <p:ph idx="1"/>
          </p:nvPr>
        </p:nvSpPr>
        <p:spPr>
          <a:xfrm>
            <a:off x="347197" y="1230172"/>
            <a:ext cx="8229600" cy="5050286"/>
          </a:xfrm>
        </p:spPr>
        <p:txBody>
          <a:bodyPr/>
          <a:lstStyle/>
          <a:p>
            <a:r>
              <a:rPr lang="en-US" sz="2800" dirty="0" smtClean="0"/>
              <a:t>Safety </a:t>
            </a:r>
            <a:r>
              <a:rPr lang="en-US" sz="2800" dirty="0" err="1" smtClean="0"/>
              <a:t>vs</a:t>
            </a:r>
            <a:r>
              <a:rPr lang="en-US" sz="2800" dirty="0" smtClean="0"/>
              <a:t> need for treatment</a:t>
            </a:r>
          </a:p>
          <a:p>
            <a:pPr lvl="1"/>
            <a:r>
              <a:rPr lang="en-US" sz="2400" dirty="0" smtClean="0"/>
              <a:t>Risky treatments should be for risky diseases</a:t>
            </a:r>
          </a:p>
          <a:p>
            <a:pPr lvl="1"/>
            <a:r>
              <a:rPr lang="en-US" sz="2400" dirty="0" smtClean="0"/>
              <a:t>Risk varies by age, comorbid conditions</a:t>
            </a:r>
          </a:p>
          <a:p>
            <a:pPr lvl="1"/>
            <a:r>
              <a:rPr lang="en-US" sz="2400" dirty="0" smtClean="0"/>
              <a:t>Patients want to get better but do you take the risk of medication toxicities to improve in a disease that is not dangerous but troubling.</a:t>
            </a:r>
          </a:p>
          <a:p>
            <a:pPr lvl="1"/>
            <a:r>
              <a:rPr lang="en-US" dirty="0" smtClean="0"/>
              <a:t>Side effects ≠ Toxicity</a:t>
            </a:r>
          </a:p>
          <a:p>
            <a:pPr lvl="2"/>
            <a:r>
              <a:rPr lang="en-US" dirty="0" smtClean="0"/>
              <a:t>Most side effects go away when you stop the meds. Why not give it a try?</a:t>
            </a:r>
          </a:p>
          <a:p>
            <a:pPr lvl="2"/>
            <a:r>
              <a:rPr lang="en-US" dirty="0" smtClean="0"/>
              <a:t>Risk is different. A life threatening infection may not go away if you stop the treatment</a:t>
            </a:r>
          </a:p>
          <a:p>
            <a:pPr lvl="2"/>
            <a:endParaRPr lang="en-US" dirty="0"/>
          </a:p>
        </p:txBody>
      </p:sp>
    </p:spTree>
    <p:extLst>
      <p:ext uri="{BB962C8B-B14F-4D97-AF65-F5344CB8AC3E}">
        <p14:creationId xmlns:p14="http://schemas.microsoft.com/office/powerpoint/2010/main" val="5510915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Realistic Expectations</a:t>
            </a:r>
            <a:endParaRPr lang="en-US" dirty="0"/>
          </a:p>
        </p:txBody>
      </p:sp>
      <p:sp>
        <p:nvSpPr>
          <p:cNvPr id="3" name="Content Placeholder 2"/>
          <p:cNvSpPr>
            <a:spLocks noGrp="1"/>
          </p:cNvSpPr>
          <p:nvPr>
            <p:ph idx="1"/>
          </p:nvPr>
        </p:nvSpPr>
        <p:spPr>
          <a:xfrm>
            <a:off x="277195" y="1700207"/>
            <a:ext cx="8229600" cy="4525963"/>
          </a:xfrm>
        </p:spPr>
        <p:txBody>
          <a:bodyPr/>
          <a:lstStyle/>
          <a:p>
            <a:r>
              <a:rPr lang="en-US" sz="2800" dirty="0" smtClean="0"/>
              <a:t>Muscles that are severely atrophied are not likely to get a lot better</a:t>
            </a:r>
          </a:p>
          <a:p>
            <a:r>
              <a:rPr lang="en-US" sz="2800" dirty="0" smtClean="0"/>
              <a:t>If you are in braces, treatment may not get you out of them</a:t>
            </a:r>
          </a:p>
          <a:p>
            <a:r>
              <a:rPr lang="en-US" sz="2800" dirty="0" smtClean="0"/>
              <a:t>Short term- your doctor first wants to know if there is biologic effect. You may not notice functional improvement but your doc may see signs that the treatment is working. Don’t give up.</a:t>
            </a:r>
            <a:endParaRPr lang="en-US" sz="2800" dirty="0"/>
          </a:p>
        </p:txBody>
      </p:sp>
    </p:spTree>
    <p:extLst>
      <p:ext uri="{BB962C8B-B14F-4D97-AF65-F5344CB8AC3E}">
        <p14:creationId xmlns:p14="http://schemas.microsoft.com/office/powerpoint/2010/main" val="2514758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p:txBody>
          <a:bodyPr/>
          <a:lstStyle/>
          <a:p>
            <a:r>
              <a:rPr lang="en-US" dirty="0" smtClean="0"/>
              <a:t>Thanks for Listening</a:t>
            </a:r>
            <a:endParaRPr lang="en-US" dirty="0"/>
          </a:p>
        </p:txBody>
      </p:sp>
      <p:sp>
        <p:nvSpPr>
          <p:cNvPr id="5" name="Subtitle 4"/>
          <p:cNvSpPr>
            <a:spLocks noGrp="1"/>
          </p:cNvSpPr>
          <p:nvPr>
            <p:ph type="subTitle" sz="quarter" idx="1"/>
          </p:nvPr>
        </p:nvSpPr>
        <p:spPr/>
        <p:txBody>
          <a:bodyPr/>
          <a:lstStyle/>
          <a:p>
            <a:endParaRPr lang="en-US" dirty="0"/>
          </a:p>
        </p:txBody>
      </p:sp>
    </p:spTree>
    <p:extLst>
      <p:ext uri="{BB962C8B-B14F-4D97-AF65-F5344CB8AC3E}">
        <p14:creationId xmlns:p14="http://schemas.microsoft.com/office/powerpoint/2010/main" val="2266021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004" y="274638"/>
            <a:ext cx="8993996" cy="1143000"/>
          </a:xfrm>
        </p:spPr>
        <p:txBody>
          <a:bodyPr/>
          <a:lstStyle/>
          <a:p>
            <a:r>
              <a:rPr lang="en-US" sz="3600" dirty="0" smtClean="0"/>
              <a:t>Why Your Doctor Asks All Those Questions</a:t>
            </a:r>
            <a:endParaRPr lang="en-US" sz="3600" dirty="0"/>
          </a:p>
        </p:txBody>
      </p:sp>
      <p:sp>
        <p:nvSpPr>
          <p:cNvPr id="3" name="Content Placeholder 2"/>
          <p:cNvSpPr>
            <a:spLocks noGrp="1"/>
          </p:cNvSpPr>
          <p:nvPr>
            <p:ph idx="1"/>
          </p:nvPr>
        </p:nvSpPr>
        <p:spPr/>
        <p:txBody>
          <a:bodyPr/>
          <a:lstStyle/>
          <a:p>
            <a:r>
              <a:rPr lang="en-US" dirty="0" smtClean="0"/>
              <a:t>When did symptoms start?</a:t>
            </a:r>
          </a:p>
          <a:p>
            <a:pPr lvl="1"/>
            <a:r>
              <a:rPr lang="en-US" dirty="0" smtClean="0"/>
              <a:t>Chronic </a:t>
            </a:r>
            <a:r>
              <a:rPr lang="en-US" dirty="0" err="1" smtClean="0"/>
              <a:t>vs</a:t>
            </a:r>
            <a:r>
              <a:rPr lang="en-US" dirty="0" smtClean="0"/>
              <a:t> Acute</a:t>
            </a:r>
          </a:p>
          <a:p>
            <a:pPr lvl="1"/>
            <a:r>
              <a:rPr lang="en-US" dirty="0" smtClean="0"/>
              <a:t>Not just when it became severe</a:t>
            </a:r>
          </a:p>
          <a:p>
            <a:r>
              <a:rPr lang="en-US" dirty="0" smtClean="0"/>
              <a:t>How has it changed over time?</a:t>
            </a:r>
          </a:p>
          <a:p>
            <a:pPr lvl="1"/>
            <a:r>
              <a:rPr lang="en-US" dirty="0" smtClean="0"/>
              <a:t>Progressive, Monophasic or Relapsing</a:t>
            </a:r>
          </a:p>
          <a:p>
            <a:r>
              <a:rPr lang="en-US" dirty="0" smtClean="0"/>
              <a:t>Where where the first symptoms and how has that changed?</a:t>
            </a:r>
          </a:p>
          <a:p>
            <a:pPr lvl="1"/>
            <a:r>
              <a:rPr lang="en-US" dirty="0" smtClean="0"/>
              <a:t>Symmetry</a:t>
            </a:r>
          </a:p>
          <a:p>
            <a:pPr lvl="1"/>
            <a:r>
              <a:rPr lang="en-US" dirty="0" smtClean="0"/>
              <a:t>Distal (length dependent) or generalized</a:t>
            </a:r>
            <a:endParaRPr lang="en-US" dirty="0"/>
          </a:p>
        </p:txBody>
      </p:sp>
    </p:spTree>
    <p:extLst>
      <p:ext uri="{BB962C8B-B14F-4D97-AF65-F5344CB8AC3E}">
        <p14:creationId xmlns:p14="http://schemas.microsoft.com/office/powerpoint/2010/main" val="2824413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More Questions</a:t>
            </a:r>
            <a:br>
              <a:rPr lang="en-US" sz="3600" dirty="0" smtClean="0"/>
            </a:br>
            <a:r>
              <a:rPr lang="en-US" sz="3600" dirty="0" smtClean="0"/>
              <a:t>(90% of Diagnosis is Based on History)</a:t>
            </a:r>
            <a:endParaRPr lang="en-US" sz="3600" dirty="0"/>
          </a:p>
        </p:txBody>
      </p:sp>
      <p:sp>
        <p:nvSpPr>
          <p:cNvPr id="3" name="Content Placeholder 2"/>
          <p:cNvSpPr>
            <a:spLocks noGrp="1"/>
          </p:cNvSpPr>
          <p:nvPr>
            <p:ph idx="1"/>
          </p:nvPr>
        </p:nvSpPr>
        <p:spPr/>
        <p:txBody>
          <a:bodyPr/>
          <a:lstStyle/>
          <a:p>
            <a:r>
              <a:rPr lang="en-US" sz="2800" dirty="0" smtClean="0"/>
              <a:t>What are the symptoms?</a:t>
            </a:r>
          </a:p>
          <a:p>
            <a:pPr lvl="1"/>
            <a:r>
              <a:rPr lang="en-US" sz="2400" dirty="0" smtClean="0"/>
              <a:t>Numbness? </a:t>
            </a:r>
          </a:p>
          <a:p>
            <a:pPr lvl="1"/>
            <a:r>
              <a:rPr lang="en-US" sz="2400" dirty="0" smtClean="0"/>
              <a:t>Weakness</a:t>
            </a:r>
          </a:p>
          <a:p>
            <a:pPr lvl="1"/>
            <a:r>
              <a:rPr lang="en-US" sz="2400" dirty="0" smtClean="0"/>
              <a:t>Pain</a:t>
            </a:r>
          </a:p>
          <a:p>
            <a:pPr lvl="1"/>
            <a:r>
              <a:rPr lang="en-US" sz="2400" dirty="0" smtClean="0"/>
              <a:t>Autonomic</a:t>
            </a:r>
            <a:endParaRPr lang="en-US" sz="2400" dirty="0"/>
          </a:p>
          <a:p>
            <a:pPr lvl="2"/>
            <a:r>
              <a:rPr lang="en-US" sz="2000" dirty="0" smtClean="0"/>
              <a:t>Perspiration</a:t>
            </a:r>
          </a:p>
          <a:p>
            <a:pPr lvl="2"/>
            <a:r>
              <a:rPr lang="en-US" sz="2000" dirty="0" smtClean="0"/>
              <a:t>Bowel</a:t>
            </a:r>
          </a:p>
          <a:p>
            <a:pPr lvl="2"/>
            <a:r>
              <a:rPr lang="en-US" sz="2000" dirty="0" smtClean="0"/>
              <a:t>Bladder</a:t>
            </a:r>
          </a:p>
          <a:p>
            <a:pPr lvl="2"/>
            <a:r>
              <a:rPr lang="en-US" sz="2000" dirty="0" smtClean="0"/>
              <a:t>Sexual Function</a:t>
            </a:r>
          </a:p>
          <a:p>
            <a:pPr lvl="2"/>
            <a:r>
              <a:rPr lang="en-US" sz="2000" dirty="0" smtClean="0"/>
              <a:t>Fainting </a:t>
            </a:r>
            <a:r>
              <a:rPr lang="en-US" sz="2000" smtClean="0"/>
              <a:t>when standing up</a:t>
            </a:r>
            <a:endParaRPr lang="en-US" sz="2000" dirty="0" smtClean="0"/>
          </a:p>
          <a:p>
            <a:pPr lvl="1"/>
            <a:endParaRPr lang="en-US" sz="2400" dirty="0" smtClean="0"/>
          </a:p>
          <a:p>
            <a:pPr marL="457200" lvl="3" indent="0">
              <a:buClr>
                <a:schemeClr val="hlink"/>
              </a:buClr>
              <a:buNone/>
            </a:pPr>
            <a:endParaRPr lang="en-US" dirty="0"/>
          </a:p>
          <a:p>
            <a:endParaRPr lang="en-US" dirty="0"/>
          </a:p>
        </p:txBody>
      </p:sp>
      <p:pic>
        <p:nvPicPr>
          <p:cNvPr id="4" name="Picture 3"/>
          <p:cNvPicPr>
            <a:picLocks noChangeAspect="1"/>
          </p:cNvPicPr>
          <p:nvPr/>
        </p:nvPicPr>
        <p:blipFill>
          <a:blip r:embed="rId2"/>
          <a:stretch>
            <a:fillRect/>
          </a:stretch>
        </p:blipFill>
        <p:spPr>
          <a:xfrm>
            <a:off x="4842086" y="2430692"/>
            <a:ext cx="4063306" cy="2939740"/>
          </a:xfrm>
          <a:prstGeom prst="rect">
            <a:avLst/>
          </a:prstGeom>
        </p:spPr>
      </p:pic>
    </p:spTree>
    <p:extLst>
      <p:ext uri="{BB962C8B-B14F-4D97-AF65-F5344CB8AC3E}">
        <p14:creationId xmlns:p14="http://schemas.microsoft.com/office/powerpoint/2010/main" val="891613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lvl="2"/>
            <a:r>
              <a:rPr lang="en-US" sz="2800" dirty="0"/>
              <a:t>“Cool Hand Luke” Dilemma (Failure to Communicate)</a:t>
            </a:r>
            <a:br>
              <a:rPr lang="en-US" sz="2800" dirty="0"/>
            </a:br>
            <a:endParaRPr lang="en-US" dirty="0"/>
          </a:p>
        </p:txBody>
      </p:sp>
      <p:sp>
        <p:nvSpPr>
          <p:cNvPr id="10" name="Content Placeholder 9"/>
          <p:cNvSpPr>
            <a:spLocks noGrp="1"/>
          </p:cNvSpPr>
          <p:nvPr>
            <p:ph sz="half" idx="1"/>
          </p:nvPr>
        </p:nvSpPr>
        <p:spPr>
          <a:xfrm>
            <a:off x="280555" y="1600200"/>
            <a:ext cx="4215245" cy="4525963"/>
          </a:xfrm>
        </p:spPr>
        <p:txBody>
          <a:bodyPr/>
          <a:lstStyle/>
          <a:p>
            <a:pPr marL="800100" lvl="3" indent="-342900">
              <a:buClr>
                <a:schemeClr val="hlink"/>
              </a:buClr>
            </a:pPr>
            <a:r>
              <a:rPr lang="en-US" sz="2400" dirty="0" smtClean="0"/>
              <a:t>Doctors and Patients Don’t Always Speak the Same Language</a:t>
            </a:r>
          </a:p>
          <a:p>
            <a:pPr marL="800100" lvl="3" indent="-342900">
              <a:buClr>
                <a:schemeClr val="hlink"/>
              </a:buClr>
            </a:pPr>
            <a:r>
              <a:rPr lang="en-US" sz="2400" dirty="0" smtClean="0"/>
              <a:t>Numbness=Tingling=Pins </a:t>
            </a:r>
            <a:r>
              <a:rPr lang="en-US" sz="2400" dirty="0"/>
              <a:t>and Needles </a:t>
            </a:r>
          </a:p>
          <a:p>
            <a:pPr marL="800100" lvl="3" indent="-342900">
              <a:buClr>
                <a:schemeClr val="hlink"/>
              </a:buClr>
            </a:pPr>
            <a:r>
              <a:rPr lang="en-US" sz="2400" dirty="0"/>
              <a:t>Numbness ≠ Weakness </a:t>
            </a:r>
          </a:p>
          <a:p>
            <a:pPr marL="800100" lvl="3" indent="-342900">
              <a:buClr>
                <a:schemeClr val="hlink"/>
              </a:buClr>
            </a:pPr>
            <a:r>
              <a:rPr lang="en-US" sz="2400" dirty="0"/>
              <a:t>Pain, Discomfort, Annoyance, “Want it to go away”</a:t>
            </a:r>
          </a:p>
          <a:p>
            <a:endParaRPr lang="en-US" dirty="0"/>
          </a:p>
        </p:txBody>
      </p:sp>
      <p:pic>
        <p:nvPicPr>
          <p:cNvPr id="12" name="Content Placeholder 1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78581" y="1706999"/>
            <a:ext cx="3117273" cy="3989746"/>
          </a:xfrm>
        </p:spPr>
      </p:pic>
    </p:spTree>
    <p:extLst>
      <p:ext uri="{BB962C8B-B14F-4D97-AF65-F5344CB8AC3E}">
        <p14:creationId xmlns:p14="http://schemas.microsoft.com/office/powerpoint/2010/main" val="801382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Communication Mismatches</a:t>
            </a:r>
            <a:br>
              <a:rPr lang="en-US" dirty="0" smtClean="0"/>
            </a:br>
            <a:r>
              <a:rPr lang="en-US" sz="3200" dirty="0"/>
              <a:t> </a:t>
            </a:r>
            <a:r>
              <a:rPr lang="en-US" sz="3200" dirty="0" smtClean="0"/>
              <a:t>            </a:t>
            </a:r>
            <a:r>
              <a:rPr lang="en-US" sz="3200" u="sng" dirty="0" smtClean="0">
                <a:solidFill>
                  <a:srgbClr val="FF0000"/>
                </a:solidFill>
              </a:rPr>
              <a:t>Patient</a:t>
            </a:r>
            <a:r>
              <a:rPr lang="en-US" sz="3200" dirty="0" smtClean="0"/>
              <a:t>			      </a:t>
            </a:r>
            <a:r>
              <a:rPr lang="en-US" sz="3200" u="sng" dirty="0" smtClean="0">
                <a:solidFill>
                  <a:srgbClr val="FF0000"/>
                </a:solidFill>
              </a:rPr>
              <a:t>Doctor</a:t>
            </a:r>
            <a:endParaRPr lang="en-US" u="sng" dirty="0">
              <a:solidFill>
                <a:srgbClr val="FF0000"/>
              </a:solidFill>
            </a:endParaRPr>
          </a:p>
        </p:txBody>
      </p:sp>
      <p:sp>
        <p:nvSpPr>
          <p:cNvPr id="4" name="Content Placeholder 3"/>
          <p:cNvSpPr>
            <a:spLocks noGrp="1"/>
          </p:cNvSpPr>
          <p:nvPr>
            <p:ph sz="half" idx="1"/>
          </p:nvPr>
        </p:nvSpPr>
        <p:spPr/>
        <p:txBody>
          <a:bodyPr/>
          <a:lstStyle/>
          <a:p>
            <a:r>
              <a:rPr lang="en-US" dirty="0" smtClean="0"/>
              <a:t>Wants to impress about how terrible this is</a:t>
            </a:r>
          </a:p>
          <a:p>
            <a:r>
              <a:rPr lang="en-US" dirty="0" smtClean="0"/>
              <a:t>Wants relief now</a:t>
            </a:r>
          </a:p>
          <a:p>
            <a:r>
              <a:rPr lang="en-US" dirty="0" smtClean="0"/>
              <a:t>Afraid of wheelchairs and paralysis</a:t>
            </a:r>
          </a:p>
          <a:p>
            <a:pPr lvl="1"/>
            <a:r>
              <a:rPr lang="en-US" dirty="0" smtClean="0"/>
              <a:t>If the doctor doesn’t explain you need to ask</a:t>
            </a:r>
          </a:p>
          <a:p>
            <a:r>
              <a:rPr lang="en-US" dirty="0" smtClean="0"/>
              <a:t>Feelings about walking with aides</a:t>
            </a:r>
          </a:p>
          <a:p>
            <a:endParaRPr lang="en-US" dirty="0" smtClean="0"/>
          </a:p>
          <a:p>
            <a:endParaRPr lang="en-US" dirty="0"/>
          </a:p>
        </p:txBody>
      </p:sp>
      <p:sp>
        <p:nvSpPr>
          <p:cNvPr id="5" name="Content Placeholder 4"/>
          <p:cNvSpPr>
            <a:spLocks noGrp="1"/>
          </p:cNvSpPr>
          <p:nvPr>
            <p:ph sz="half" idx="2"/>
          </p:nvPr>
        </p:nvSpPr>
        <p:spPr/>
        <p:txBody>
          <a:bodyPr/>
          <a:lstStyle/>
          <a:p>
            <a:r>
              <a:rPr lang="en-US" dirty="0" smtClean="0"/>
              <a:t>Needs to understand the evolution of the problem</a:t>
            </a:r>
          </a:p>
          <a:p>
            <a:r>
              <a:rPr lang="en-US" dirty="0" smtClean="0"/>
              <a:t>Can’t help without understanding</a:t>
            </a:r>
          </a:p>
          <a:p>
            <a:r>
              <a:rPr lang="en-US" dirty="0" smtClean="0"/>
              <a:t>Unaware of the patient fear and knows that paralysis is rare and most people walk (but maybe with braces or canes or walkers)</a:t>
            </a:r>
          </a:p>
          <a:p>
            <a:endParaRPr lang="en-US" dirty="0"/>
          </a:p>
        </p:txBody>
      </p:sp>
    </p:spTree>
    <p:extLst>
      <p:ext uri="{BB962C8B-B14F-4D97-AF65-F5344CB8AC3E}">
        <p14:creationId xmlns:p14="http://schemas.microsoft.com/office/powerpoint/2010/main" val="3775711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		More Mismatches</a:t>
            </a:r>
            <a:br>
              <a:rPr lang="en-US" dirty="0" smtClean="0"/>
            </a:br>
            <a:r>
              <a:rPr lang="en-US" dirty="0"/>
              <a:t> </a:t>
            </a:r>
            <a:r>
              <a:rPr lang="en-US" dirty="0" smtClean="0"/>
              <a:t>         </a:t>
            </a:r>
            <a:r>
              <a:rPr lang="en-US" sz="3200" u="sng" dirty="0" smtClean="0">
                <a:solidFill>
                  <a:srgbClr val="FF0000"/>
                </a:solidFill>
              </a:rPr>
              <a:t>Patients</a:t>
            </a:r>
            <a:r>
              <a:rPr lang="en-US" sz="3200" dirty="0" smtClean="0">
                <a:solidFill>
                  <a:srgbClr val="FF0000"/>
                </a:solidFill>
              </a:rPr>
              <a:t>		        </a:t>
            </a:r>
            <a:r>
              <a:rPr lang="en-US" sz="3200" u="sng" dirty="0" smtClean="0">
                <a:solidFill>
                  <a:srgbClr val="FF0000"/>
                </a:solidFill>
              </a:rPr>
              <a:t>Doctors</a:t>
            </a:r>
            <a:endParaRPr lang="en-US" sz="3200" dirty="0"/>
          </a:p>
        </p:txBody>
      </p:sp>
      <p:sp>
        <p:nvSpPr>
          <p:cNvPr id="3" name="Content Placeholder 2"/>
          <p:cNvSpPr>
            <a:spLocks noGrp="1"/>
          </p:cNvSpPr>
          <p:nvPr>
            <p:ph sz="half" idx="1"/>
          </p:nvPr>
        </p:nvSpPr>
        <p:spPr/>
        <p:txBody>
          <a:bodyPr/>
          <a:lstStyle/>
          <a:p>
            <a:r>
              <a:rPr lang="en-US" dirty="0" smtClean="0"/>
              <a:t>Want Cure</a:t>
            </a:r>
          </a:p>
          <a:p>
            <a:r>
              <a:rPr lang="en-US" dirty="0" smtClean="0"/>
              <a:t>Want Pain to STOP</a:t>
            </a:r>
          </a:p>
          <a:p>
            <a:r>
              <a:rPr lang="en-US" dirty="0" smtClean="0"/>
              <a:t>Want worst deficits to go away</a:t>
            </a:r>
          </a:p>
          <a:p>
            <a:pPr lvl="1"/>
            <a:r>
              <a:rPr lang="en-US" dirty="0"/>
              <a:t> </a:t>
            </a:r>
            <a:r>
              <a:rPr lang="en-US" dirty="0" smtClean="0"/>
              <a:t>Make sure your assumptions and expectations are understood</a:t>
            </a:r>
          </a:p>
          <a:p>
            <a:r>
              <a:rPr lang="en-US" dirty="0" smtClean="0"/>
              <a:t>Fatigue = weakness</a:t>
            </a:r>
          </a:p>
          <a:p>
            <a:pPr marL="0" indent="0">
              <a:buNone/>
            </a:pPr>
            <a:r>
              <a:rPr lang="en-US" dirty="0" smtClean="0"/>
              <a:t>	</a:t>
            </a:r>
            <a:endParaRPr lang="en-US" dirty="0"/>
          </a:p>
        </p:txBody>
      </p:sp>
      <p:sp>
        <p:nvSpPr>
          <p:cNvPr id="4" name="Content Placeholder 3"/>
          <p:cNvSpPr>
            <a:spLocks noGrp="1"/>
          </p:cNvSpPr>
          <p:nvPr>
            <p:ph sz="half" idx="2"/>
          </p:nvPr>
        </p:nvSpPr>
        <p:spPr>
          <a:xfrm>
            <a:off x="4648199" y="1600200"/>
            <a:ext cx="4372047" cy="4525963"/>
          </a:xfrm>
        </p:spPr>
        <p:txBody>
          <a:bodyPr/>
          <a:lstStyle/>
          <a:p>
            <a:r>
              <a:rPr lang="en-US" dirty="0" smtClean="0"/>
              <a:t>Know that cure is unlikely</a:t>
            </a:r>
          </a:p>
          <a:p>
            <a:r>
              <a:rPr lang="en-US" dirty="0" smtClean="0"/>
              <a:t>Try to CONTROL Pain</a:t>
            </a:r>
          </a:p>
          <a:p>
            <a:r>
              <a:rPr lang="en-US" dirty="0" smtClean="0"/>
              <a:t>Aware that worst deficits are the hardest to get rid of</a:t>
            </a:r>
          </a:p>
          <a:p>
            <a:pPr lvl="1"/>
            <a:r>
              <a:rPr lang="en-US" dirty="0" smtClean="0"/>
              <a:t>Permanent Damage</a:t>
            </a:r>
          </a:p>
          <a:p>
            <a:pPr lvl="1"/>
            <a:r>
              <a:rPr lang="en-US" dirty="0" smtClean="0"/>
              <a:t>Define long and short term goals of treatment</a:t>
            </a:r>
          </a:p>
          <a:p>
            <a:r>
              <a:rPr lang="en-US" dirty="0" smtClean="0"/>
              <a:t>Fatigue ≠ weakness</a:t>
            </a:r>
            <a:endParaRPr lang="en-US" dirty="0"/>
          </a:p>
        </p:txBody>
      </p:sp>
    </p:spTree>
    <p:extLst>
      <p:ext uri="{BB962C8B-B14F-4D97-AF65-F5344CB8AC3E}">
        <p14:creationId xmlns:p14="http://schemas.microsoft.com/office/powerpoint/2010/main" val="2719126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 the Questions Never End?</a:t>
            </a:r>
            <a:endParaRPr lang="en-US" dirty="0"/>
          </a:p>
        </p:txBody>
      </p:sp>
      <p:sp>
        <p:nvSpPr>
          <p:cNvPr id="3" name="Content Placeholder 2"/>
          <p:cNvSpPr>
            <a:spLocks noGrp="1"/>
          </p:cNvSpPr>
          <p:nvPr>
            <p:ph idx="1"/>
          </p:nvPr>
        </p:nvSpPr>
        <p:spPr/>
        <p:txBody>
          <a:bodyPr/>
          <a:lstStyle/>
          <a:p>
            <a:r>
              <a:rPr lang="en-US" dirty="0" smtClean="0"/>
              <a:t>Other Disorders</a:t>
            </a:r>
          </a:p>
          <a:p>
            <a:pPr lvl="1"/>
            <a:r>
              <a:rPr lang="en-US" dirty="0" smtClean="0"/>
              <a:t>Do they relate to the neuropathic symptoms?</a:t>
            </a:r>
          </a:p>
          <a:p>
            <a:r>
              <a:rPr lang="en-US" dirty="0" smtClean="0"/>
              <a:t>Family History</a:t>
            </a:r>
          </a:p>
          <a:p>
            <a:pPr lvl="1"/>
            <a:r>
              <a:rPr lang="en-US" dirty="0" smtClean="0"/>
              <a:t>2</a:t>
            </a:r>
            <a:r>
              <a:rPr lang="en-US" baseline="30000" dirty="0" smtClean="0"/>
              <a:t>nd</a:t>
            </a:r>
            <a:r>
              <a:rPr lang="en-US" dirty="0" smtClean="0"/>
              <a:t> most common cause of neuropathy</a:t>
            </a:r>
          </a:p>
          <a:p>
            <a:r>
              <a:rPr lang="en-US" dirty="0" smtClean="0"/>
              <a:t>Medications and Diet</a:t>
            </a:r>
          </a:p>
          <a:p>
            <a:r>
              <a:rPr lang="en-US" dirty="0"/>
              <a:t> </a:t>
            </a:r>
            <a:r>
              <a:rPr lang="en-US" dirty="0" smtClean="0"/>
              <a:t>Sexual Function, Bladder Control, Bowels</a:t>
            </a:r>
          </a:p>
          <a:p>
            <a:pPr lvl="1"/>
            <a:r>
              <a:rPr lang="en-US" dirty="0" smtClean="0"/>
              <a:t>All relevant and provide clues as to cause and severity</a:t>
            </a:r>
            <a:endParaRPr lang="en-US" dirty="0"/>
          </a:p>
        </p:txBody>
      </p:sp>
    </p:spTree>
    <p:extLst>
      <p:ext uri="{BB962C8B-B14F-4D97-AF65-F5344CB8AC3E}">
        <p14:creationId xmlns:p14="http://schemas.microsoft.com/office/powerpoint/2010/main" val="2904846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Neurologic Examination: Foot Fetishes?</a:t>
            </a:r>
            <a:endParaRPr lang="en-US" dirty="0"/>
          </a:p>
        </p:txBody>
      </p:sp>
      <p:sp>
        <p:nvSpPr>
          <p:cNvPr id="6" name="Content Placeholder 5"/>
          <p:cNvSpPr>
            <a:spLocks noGrp="1"/>
          </p:cNvSpPr>
          <p:nvPr>
            <p:ph sz="half" idx="1"/>
          </p:nvPr>
        </p:nvSpPr>
        <p:spPr/>
        <p:txBody>
          <a:bodyPr/>
          <a:lstStyle/>
          <a:p>
            <a:r>
              <a:rPr lang="en-US" sz="2400" dirty="0" smtClean="0"/>
              <a:t>Neuropathy examination focuses on specific issues and the feet are key.</a:t>
            </a:r>
          </a:p>
          <a:p>
            <a:r>
              <a:rPr lang="en-US" sz="2400" dirty="0" smtClean="0"/>
              <a:t>Tuning forks and vibration</a:t>
            </a:r>
          </a:p>
          <a:p>
            <a:pPr lvl="1"/>
            <a:r>
              <a:rPr lang="en-US" dirty="0" smtClean="0"/>
              <a:t>Why do so many patients guess? </a:t>
            </a:r>
          </a:p>
          <a:p>
            <a:r>
              <a:rPr lang="en-US" dirty="0" smtClean="0"/>
              <a:t>Large Fiber sensations</a:t>
            </a:r>
          </a:p>
          <a:p>
            <a:pPr lvl="1"/>
            <a:r>
              <a:rPr lang="en-US" dirty="0" smtClean="0"/>
              <a:t>Vibration and Position</a:t>
            </a:r>
          </a:p>
          <a:p>
            <a:r>
              <a:rPr lang="en-US" dirty="0" smtClean="0"/>
              <a:t>Small Fiber sensations</a:t>
            </a:r>
          </a:p>
          <a:p>
            <a:pPr lvl="1"/>
            <a:r>
              <a:rPr lang="en-US" dirty="0" smtClean="0"/>
              <a:t>Pain and Temperature</a:t>
            </a:r>
          </a:p>
          <a:p>
            <a:pPr lvl="1"/>
            <a:endParaRPr lang="en-US" dirty="0" smtClean="0"/>
          </a:p>
          <a:p>
            <a:pPr marL="0" indent="0">
              <a:buNone/>
            </a:pPr>
            <a:endParaRPr lang="en-US" dirty="0" smtClean="0"/>
          </a:p>
        </p:txBody>
      </p:sp>
      <p:pic>
        <p:nvPicPr>
          <p:cNvPr id="2" name="Content Placeholder 1"/>
          <p:cNvPicPr>
            <a:picLocks noGrp="1" noChangeAspect="1"/>
          </p:cNvPicPr>
          <p:nvPr>
            <p:ph sz="half" idx="2"/>
          </p:nvPr>
        </p:nvPicPr>
        <p:blipFill rotWithShape="1">
          <a:blip r:embed="rId2"/>
          <a:srcRect t="-5304" b="-116028"/>
          <a:stretch/>
        </p:blipFill>
        <p:spPr>
          <a:xfrm>
            <a:off x="4648200" y="1600200"/>
            <a:ext cx="4038600" cy="4525963"/>
          </a:xfrm>
        </p:spPr>
      </p:pic>
      <p:pic>
        <p:nvPicPr>
          <p:cNvPr id="3" name="Picture 2"/>
          <p:cNvPicPr>
            <a:picLocks noChangeAspect="1"/>
          </p:cNvPicPr>
          <p:nvPr/>
        </p:nvPicPr>
        <p:blipFill>
          <a:blip r:embed="rId3"/>
          <a:stretch>
            <a:fillRect/>
          </a:stretch>
        </p:blipFill>
        <p:spPr>
          <a:xfrm>
            <a:off x="5008196" y="4112280"/>
            <a:ext cx="3098800" cy="2026615"/>
          </a:xfrm>
          <a:prstGeom prst="rect">
            <a:avLst/>
          </a:prstGeom>
        </p:spPr>
      </p:pic>
    </p:spTree>
    <p:extLst>
      <p:ext uri="{BB962C8B-B14F-4D97-AF65-F5344CB8AC3E}">
        <p14:creationId xmlns:p14="http://schemas.microsoft.com/office/powerpoint/2010/main" val="1083783843"/>
      </p:ext>
    </p:extLst>
  </p:cSld>
  <p:clrMapOvr>
    <a:masterClrMapping/>
  </p:clrMapOvr>
</p:sld>
</file>

<file path=ppt/theme/theme1.xml><?xml version="1.0" encoding="utf-8"?>
<a:theme xmlns:a="http://schemas.openxmlformats.org/drawingml/2006/main" name="Default Theme">
  <a:themeElements>
    <a:clrScheme name="Stream 15">
      <a:dk1>
        <a:srgbClr val="000514"/>
      </a:dk1>
      <a:lt1>
        <a:srgbClr val="FFFFFF"/>
      </a:lt1>
      <a:dk2>
        <a:srgbClr val="003399"/>
      </a:dk2>
      <a:lt2>
        <a:srgbClr val="FFFF00"/>
      </a:lt2>
      <a:accent1>
        <a:srgbClr val="0099CC"/>
      </a:accent1>
      <a:accent2>
        <a:srgbClr val="FF0000"/>
      </a:accent2>
      <a:accent3>
        <a:srgbClr val="AAADCA"/>
      </a:accent3>
      <a:accent4>
        <a:srgbClr val="DADADA"/>
      </a:accent4>
      <a:accent5>
        <a:srgbClr val="AACAE2"/>
      </a:accent5>
      <a:accent6>
        <a:srgbClr val="E70000"/>
      </a:accent6>
      <a:hlink>
        <a:srgbClr val="FF00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Stream 10">
        <a:dk1>
          <a:srgbClr val="000514"/>
        </a:dk1>
        <a:lt1>
          <a:srgbClr val="FFFFFF"/>
        </a:lt1>
        <a:dk2>
          <a:srgbClr val="003399"/>
        </a:dk2>
        <a:lt2>
          <a:srgbClr val="E5E5FF"/>
        </a:lt2>
        <a:accent1>
          <a:srgbClr val="0099CC"/>
        </a:accent1>
        <a:accent2>
          <a:srgbClr val="0000FF"/>
        </a:accent2>
        <a:accent3>
          <a:srgbClr val="AAADCA"/>
        </a:accent3>
        <a:accent4>
          <a:srgbClr val="DADADA"/>
        </a:accent4>
        <a:accent5>
          <a:srgbClr val="AACAE2"/>
        </a:accent5>
        <a:accent6>
          <a:srgbClr val="0000E7"/>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11">
        <a:dk1>
          <a:srgbClr val="000514"/>
        </a:dk1>
        <a:lt1>
          <a:srgbClr val="FFFFFF"/>
        </a:lt1>
        <a:dk2>
          <a:srgbClr val="003399"/>
        </a:dk2>
        <a:lt2>
          <a:srgbClr val="E5E5FF"/>
        </a:lt2>
        <a:accent1>
          <a:srgbClr val="0099CC"/>
        </a:accent1>
        <a:accent2>
          <a:srgbClr val="0000FF"/>
        </a:accent2>
        <a:accent3>
          <a:srgbClr val="AAADCA"/>
        </a:accent3>
        <a:accent4>
          <a:srgbClr val="DADADA"/>
        </a:accent4>
        <a:accent5>
          <a:srgbClr val="AACAE2"/>
        </a:accent5>
        <a:accent6>
          <a:srgbClr val="0000E7"/>
        </a:accent6>
        <a:hlink>
          <a:srgbClr val="0000FF"/>
        </a:hlink>
        <a:folHlink>
          <a:srgbClr val="FFFFCC"/>
        </a:folHlink>
      </a:clrScheme>
      <a:clrMap bg1="dk2" tx1="lt1" bg2="dk1" tx2="lt2" accent1="accent1" accent2="accent2" accent3="accent3" accent4="accent4" accent5="accent5" accent6="accent6" hlink="hlink" folHlink="folHlink"/>
    </a:extraClrScheme>
    <a:extraClrScheme>
      <a:clrScheme name="Stream 12">
        <a:dk1>
          <a:srgbClr val="000514"/>
        </a:dk1>
        <a:lt1>
          <a:srgbClr val="FFFFFF"/>
        </a:lt1>
        <a:dk2>
          <a:srgbClr val="003399"/>
        </a:dk2>
        <a:lt2>
          <a:srgbClr val="E5E5FF"/>
        </a:lt2>
        <a:accent1>
          <a:srgbClr val="0099CC"/>
        </a:accent1>
        <a:accent2>
          <a:srgbClr val="0000FF"/>
        </a:accent2>
        <a:accent3>
          <a:srgbClr val="AAADCA"/>
        </a:accent3>
        <a:accent4>
          <a:srgbClr val="DADADA"/>
        </a:accent4>
        <a:accent5>
          <a:srgbClr val="AACAE2"/>
        </a:accent5>
        <a:accent6>
          <a:srgbClr val="0000E7"/>
        </a:accent6>
        <a:hlink>
          <a:srgbClr val="FFFF00"/>
        </a:hlink>
        <a:folHlink>
          <a:srgbClr val="FFFFCC"/>
        </a:folHlink>
      </a:clrScheme>
      <a:clrMap bg1="dk2" tx1="lt1" bg2="dk1" tx2="lt2" accent1="accent1" accent2="accent2" accent3="accent3" accent4="accent4" accent5="accent5" accent6="accent6" hlink="hlink" folHlink="folHlink"/>
    </a:extraClrScheme>
    <a:extraClrScheme>
      <a:clrScheme name="Stream 13">
        <a:dk1>
          <a:srgbClr val="000514"/>
        </a:dk1>
        <a:lt1>
          <a:srgbClr val="FFFFFF"/>
        </a:lt1>
        <a:dk2>
          <a:srgbClr val="003399"/>
        </a:dk2>
        <a:lt2>
          <a:srgbClr val="E5E5FF"/>
        </a:lt2>
        <a:accent1>
          <a:srgbClr val="0099CC"/>
        </a:accent1>
        <a:accent2>
          <a:srgbClr val="FF0000"/>
        </a:accent2>
        <a:accent3>
          <a:srgbClr val="AAADCA"/>
        </a:accent3>
        <a:accent4>
          <a:srgbClr val="DADADA"/>
        </a:accent4>
        <a:accent5>
          <a:srgbClr val="AACAE2"/>
        </a:accent5>
        <a:accent6>
          <a:srgbClr val="E70000"/>
        </a:accent6>
        <a:hlink>
          <a:srgbClr val="FFFF00"/>
        </a:hlink>
        <a:folHlink>
          <a:srgbClr val="FFFFCC"/>
        </a:folHlink>
      </a:clrScheme>
      <a:clrMap bg1="dk2" tx1="lt1" bg2="dk1" tx2="lt2" accent1="accent1" accent2="accent2" accent3="accent3" accent4="accent4" accent5="accent5" accent6="accent6" hlink="hlink" folHlink="folHlink"/>
    </a:extraClrScheme>
    <a:extraClrScheme>
      <a:clrScheme name="Stream 14">
        <a:dk1>
          <a:srgbClr val="000514"/>
        </a:dk1>
        <a:lt1>
          <a:srgbClr val="FFFFFF"/>
        </a:lt1>
        <a:dk2>
          <a:srgbClr val="003399"/>
        </a:dk2>
        <a:lt2>
          <a:srgbClr val="E5E5FF"/>
        </a:lt2>
        <a:accent1>
          <a:srgbClr val="0099CC"/>
        </a:accent1>
        <a:accent2>
          <a:srgbClr val="FF0000"/>
        </a:accent2>
        <a:accent3>
          <a:srgbClr val="AAADCA"/>
        </a:accent3>
        <a:accent4>
          <a:srgbClr val="DADADA"/>
        </a:accent4>
        <a:accent5>
          <a:srgbClr val="AACAE2"/>
        </a:accent5>
        <a:accent6>
          <a:srgbClr val="E700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
      <a:clrScheme name="Stream 15">
        <a:dk1>
          <a:srgbClr val="000514"/>
        </a:dk1>
        <a:lt1>
          <a:srgbClr val="FFFFFF"/>
        </a:lt1>
        <a:dk2>
          <a:srgbClr val="003399"/>
        </a:dk2>
        <a:lt2>
          <a:srgbClr val="FFFF00"/>
        </a:lt2>
        <a:accent1>
          <a:srgbClr val="0099CC"/>
        </a:accent1>
        <a:accent2>
          <a:srgbClr val="FF0000"/>
        </a:accent2>
        <a:accent3>
          <a:srgbClr val="AAADCA"/>
        </a:accent3>
        <a:accent4>
          <a:srgbClr val="DADADA"/>
        </a:accent4>
        <a:accent5>
          <a:srgbClr val="AACAE2"/>
        </a:accent5>
        <a:accent6>
          <a:srgbClr val="E700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Default Theme.thmx</Template>
  <TotalTime>701</TotalTime>
  <Words>1223</Words>
  <Application>Microsoft Office PowerPoint</Application>
  <PresentationFormat>On-screen Show (4:3)</PresentationFormat>
  <Paragraphs>216</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Default Theme</vt:lpstr>
      <vt:lpstr>Understanding a Neurologist’s Approach to the Evaluation and Treatment of Peripheral Neuropathies</vt:lpstr>
      <vt:lpstr>What We’ll Talk About</vt:lpstr>
      <vt:lpstr>Why Your Doctor Asks All Those Questions</vt:lpstr>
      <vt:lpstr>More Questions (90% of Diagnosis is Based on History)</vt:lpstr>
      <vt:lpstr>“Cool Hand Luke” Dilemma (Failure to Communicate) </vt:lpstr>
      <vt:lpstr>Communication Mismatches              Patient         Doctor</vt:lpstr>
      <vt:lpstr>  More Mismatches           Patients          Doctors</vt:lpstr>
      <vt:lpstr>Will the Questions Never End?</vt:lpstr>
      <vt:lpstr>Neurologic Examination: Foot Fetishes?</vt:lpstr>
      <vt:lpstr>More on the Examination: Why Neurologists Hit and Scratch</vt:lpstr>
      <vt:lpstr>Testing the Motor System</vt:lpstr>
      <vt:lpstr>Treatable Neuropathies</vt:lpstr>
      <vt:lpstr>Treatable Neuropathies</vt:lpstr>
      <vt:lpstr>Why Do I Need an EMG: I heard it’s Torture</vt:lpstr>
      <vt:lpstr>What the Nerve Conduction Studies Tell Us</vt:lpstr>
      <vt:lpstr>Axons and Myelin</vt:lpstr>
      <vt:lpstr>Axonal vs Demyelinating Neuropathies</vt:lpstr>
      <vt:lpstr>Findings on Nerve Conduction Testing</vt:lpstr>
      <vt:lpstr>Why Do They Stick Needles in My Muscles?</vt:lpstr>
      <vt:lpstr>Electromyography</vt:lpstr>
      <vt:lpstr>When Should I Have A Nerve Biopsy</vt:lpstr>
      <vt:lpstr>PowerPoint Presentation</vt:lpstr>
      <vt:lpstr>Treatment: A Contract Between Patient and Physician</vt:lpstr>
      <vt:lpstr>Treatment Considerations</vt:lpstr>
      <vt:lpstr>Realistic Expectations</vt:lpstr>
      <vt:lpstr>Thanks for Listening</vt:lpstr>
    </vt:vector>
  </TitlesOfParts>
  <Company>WSUSOM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a Neurologist’s Approach to the Evaluation and Treatment of Peripheral Neuropathies</dc:title>
  <dc:creator>Richard Lewis</dc:creator>
  <cp:lastModifiedBy>Dominick</cp:lastModifiedBy>
  <cp:revision>24</cp:revision>
  <dcterms:created xsi:type="dcterms:W3CDTF">2013-06-15T16:27:27Z</dcterms:created>
  <dcterms:modified xsi:type="dcterms:W3CDTF">2013-06-18T05:14:53Z</dcterms:modified>
</cp:coreProperties>
</file>